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76" r:id="rId7"/>
    <p:sldId id="277" r:id="rId8"/>
    <p:sldId id="278" r:id="rId9"/>
    <p:sldId id="279" r:id="rId10"/>
    <p:sldId id="307" r:id="rId11"/>
    <p:sldId id="308" r:id="rId12"/>
    <p:sldId id="309" r:id="rId13"/>
    <p:sldId id="310" r:id="rId14"/>
    <p:sldId id="311" r:id="rId15"/>
    <p:sldId id="315" r:id="rId16"/>
    <p:sldId id="312" r:id="rId17"/>
    <p:sldId id="313" r:id="rId18"/>
    <p:sldId id="314" r:id="rId19"/>
    <p:sldId id="281" r:id="rId20"/>
    <p:sldId id="32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17" r:id="rId39"/>
    <p:sldId id="318" r:id="rId40"/>
    <p:sldId id="319" r:id="rId41"/>
    <p:sldId id="320" r:id="rId42"/>
    <p:sldId id="300" r:id="rId43"/>
    <p:sldId id="301" r:id="rId44"/>
    <p:sldId id="304" r:id="rId45"/>
    <p:sldId id="316" r:id="rId4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5B0DE-BF4B-4B90-8087-8726BA391743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2513B-35D7-4C17-9D86-F727D5D61031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2513B-35D7-4C17-9D86-F727D5D61031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781A52-8B57-46FD-A301-7A4949143008}" type="datetimeFigureOut">
              <a:rPr lang="bg-BG" smtClean="0"/>
              <a:pPr/>
              <a:t>15.4.2013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A8429B-8CE0-4F87-B7FE-2B2811FC7E3A}" type="slidenum">
              <a:rPr lang="bg-BG" smtClean="0"/>
              <a:pPr/>
              <a:t>‹#›</a:t>
            </a:fld>
            <a:endParaRPr lang="bg-B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Word_97_-_2003_Document1.doc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920880" cy="2808312"/>
          </a:xfrm>
        </p:spPr>
        <p:txBody>
          <a:bodyPr>
            <a:noAutofit/>
          </a:bodyPr>
          <a:lstStyle/>
          <a:p>
            <a:r>
              <a:rPr lang="bg-BG" sz="3200" dirty="0" smtClean="0"/>
              <a:t>Индивидуализиране на диагнозата и терапията при пациенти с епилепсия </a:t>
            </a:r>
            <a:r>
              <a:rPr lang="bg-BG" sz="3200" smtClean="0"/>
              <a:t>– практически </a:t>
            </a:r>
            <a:r>
              <a:rPr lang="bg-BG" sz="3200" dirty="0" smtClean="0"/>
              <a:t>курс </a:t>
            </a:r>
            <a:r>
              <a:rPr lang="bg-BG" sz="3200" smtClean="0"/>
              <a:t>по епилептология, </a:t>
            </a:r>
            <a:br>
              <a:rPr lang="bg-BG" sz="3200" smtClean="0"/>
            </a:br>
            <a:r>
              <a:rPr lang="bg-BG" sz="3200" smtClean="0"/>
              <a:t>основан на електроклинични </a:t>
            </a:r>
            <a:r>
              <a:rPr lang="bg-BG" sz="3200" dirty="0" smtClean="0"/>
              <a:t>корелации</a:t>
            </a:r>
            <a:br>
              <a:rPr lang="bg-BG" sz="3200" dirty="0" smtClean="0"/>
            </a:br>
            <a:endParaRPr lang="bg-BG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005064"/>
            <a:ext cx="7854696" cy="1152128"/>
          </a:xfrm>
        </p:spPr>
        <p:txBody>
          <a:bodyPr/>
          <a:lstStyle/>
          <a:p>
            <a:r>
              <a:rPr lang="bg-BG" dirty="0" smtClean="0"/>
              <a:t>Доц. Д-р Пламен Божинов д.м.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ДД: Мигрена – епилепсия</a:t>
            </a:r>
            <a:br>
              <a:rPr lang="bg-BG" dirty="0" smtClean="0"/>
            </a:br>
            <a:r>
              <a:rPr lang="bg-BG" sz="4000" dirty="0" smtClean="0"/>
              <a:t>Зрителна аура – окципитални пристъпи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bg-BG" dirty="0" smtClean="0"/>
              <a:t>Минути</a:t>
            </a:r>
          </a:p>
          <a:p>
            <a:r>
              <a:rPr lang="bg-BG" dirty="0" smtClean="0"/>
              <a:t>Сцинтилиращ скотом</a:t>
            </a:r>
          </a:p>
          <a:p>
            <a:r>
              <a:rPr lang="bg-BG" dirty="0" smtClean="0"/>
              <a:t>“начупени линии”</a:t>
            </a:r>
          </a:p>
          <a:p>
            <a:r>
              <a:rPr lang="bg-BG" dirty="0" smtClean="0"/>
              <a:t>Черно-бели или монохромни</a:t>
            </a:r>
          </a:p>
          <a:p>
            <a:r>
              <a:rPr lang="bg-BG" dirty="0" smtClean="0"/>
              <a:t>Центрофугални геометрични патерни</a:t>
            </a:r>
          </a:p>
          <a:p>
            <a:r>
              <a:rPr lang="bg-BG" dirty="0" smtClean="0"/>
              <a:t>Петна или кръгове, обикновено зависими от болката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bg-BG" dirty="0" smtClean="0"/>
              <a:t>Секунди</a:t>
            </a:r>
          </a:p>
          <a:p>
            <a:r>
              <a:rPr lang="bg-BG" dirty="0" smtClean="0"/>
              <a:t>Прости зрителни халюцинации – окръглени, резки</a:t>
            </a:r>
          </a:p>
          <a:p>
            <a:r>
              <a:rPr lang="bg-BG" dirty="0" smtClean="0"/>
              <a:t>Многоцветни</a:t>
            </a:r>
          </a:p>
          <a:p>
            <a:r>
              <a:rPr lang="bg-BG" dirty="0" smtClean="0"/>
              <a:t>Обхващащи едното зрително поле</a:t>
            </a:r>
          </a:p>
          <a:p>
            <a:r>
              <a:rPr lang="bg-BG" dirty="0" smtClean="0"/>
              <a:t>Могат еволюират до КЗХ.</a:t>
            </a:r>
          </a:p>
          <a:p>
            <a:r>
              <a:rPr lang="bg-BG" dirty="0" smtClean="0"/>
              <a:t>Може да има отклонение на главата или очите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Autofit/>
          </a:bodyPr>
          <a:lstStyle/>
          <a:p>
            <a:r>
              <a:rPr lang="bg-BG" sz="4000" dirty="0" smtClean="0"/>
              <a:t>ДД: Заболявания на съня - епилепсия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Ексцесивна дневна сънливост</a:t>
            </a:r>
          </a:p>
          <a:p>
            <a:r>
              <a:rPr lang="bg-BG" b="1" dirty="0" smtClean="0"/>
              <a:t>Нарколепсия</a:t>
            </a:r>
          </a:p>
          <a:p>
            <a:r>
              <a:rPr lang="bg-BG" b="1" dirty="0" smtClean="0"/>
              <a:t>Обструктивна сънна апнея</a:t>
            </a:r>
          </a:p>
          <a:p>
            <a:pPr>
              <a:buNone/>
            </a:pPr>
            <a:r>
              <a:rPr lang="bg-BG" dirty="0" smtClean="0"/>
              <a:t> - може да съществува заедно с епилепсия</a:t>
            </a:r>
          </a:p>
          <a:p>
            <a:pPr>
              <a:buNone/>
            </a:pPr>
            <a:r>
              <a:rPr lang="bg-BG" dirty="0" smtClean="0"/>
              <a:t> - епилепсията може да се повлияе от лечението на </a:t>
            </a:r>
            <a:r>
              <a:rPr lang="en-US" dirty="0" smtClean="0"/>
              <a:t>OSA</a:t>
            </a:r>
          </a:p>
          <a:p>
            <a:r>
              <a:rPr lang="bg-BG" b="1" dirty="0" smtClean="0"/>
              <a:t>Епилептични пристъпи, демонстриращи се с чести т.нар. “придремвания”</a:t>
            </a:r>
          </a:p>
          <a:p>
            <a:r>
              <a:rPr lang="bg-BG" b="1" dirty="0" smtClean="0"/>
              <a:t>Парасомнии</a:t>
            </a:r>
            <a:endParaRPr lang="en-US" b="1" dirty="0" smtClean="0"/>
          </a:p>
          <a:p>
            <a:pPr>
              <a:buNone/>
            </a:pPr>
            <a:endParaRPr lang="bg-B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Autofit/>
          </a:bodyPr>
          <a:lstStyle/>
          <a:p>
            <a:r>
              <a:rPr lang="bg-BG" sz="4000" dirty="0" smtClean="0"/>
              <a:t>ДД: Заболявания на съня - епилепсия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bg-BG" b="1" dirty="0" smtClean="0"/>
              <a:t>Заболявания на будността </a:t>
            </a:r>
            <a:r>
              <a:rPr lang="en-US" b="1" dirty="0" smtClean="0"/>
              <a:t>(disorders of arousal)</a:t>
            </a:r>
          </a:p>
          <a:p>
            <a:r>
              <a:rPr lang="bg-BG" dirty="0" smtClean="0"/>
              <a:t>Континуум – от ходене по време на сън до тремор по време на сън</a:t>
            </a:r>
          </a:p>
          <a:p>
            <a:r>
              <a:rPr lang="bg-BG" dirty="0" smtClean="0"/>
              <a:t>Явяват се през първата трета от сънния цикъл</a:t>
            </a:r>
          </a:p>
          <a:p>
            <a:r>
              <a:rPr lang="bg-BG" dirty="0" smtClean="0"/>
              <a:t>По-често при деца</a:t>
            </a:r>
          </a:p>
          <a:p>
            <a:r>
              <a:rPr lang="bg-BG" dirty="0" smtClean="0"/>
              <a:t>Може да съществуват съвместно с епилепсия и др.</a:t>
            </a:r>
          </a:p>
          <a:p>
            <a:pPr>
              <a:buNone/>
            </a:pPr>
            <a:r>
              <a:rPr lang="bg-BG" b="1" dirty="0" smtClean="0"/>
              <a:t>Заболявания на </a:t>
            </a:r>
            <a:r>
              <a:rPr lang="en-US" b="1" dirty="0" smtClean="0"/>
              <a:t>REM </a:t>
            </a:r>
            <a:r>
              <a:rPr lang="bg-BG" b="1" dirty="0" smtClean="0"/>
              <a:t>– съня</a:t>
            </a:r>
          </a:p>
          <a:p>
            <a:r>
              <a:rPr lang="bg-BG" dirty="0" smtClean="0"/>
              <a:t>При по-възрастни мъже</a:t>
            </a:r>
          </a:p>
          <a:p>
            <a:r>
              <a:rPr lang="bg-BG" dirty="0" smtClean="0"/>
              <a:t>Липсва атонията по време на </a:t>
            </a:r>
            <a:r>
              <a:rPr lang="en-US" dirty="0" smtClean="0"/>
              <a:t>REM</a:t>
            </a:r>
            <a:r>
              <a:rPr lang="bg-BG" dirty="0" smtClean="0"/>
              <a:t> сън</a:t>
            </a:r>
          </a:p>
          <a:p>
            <a:r>
              <a:rPr lang="bg-BG" dirty="0" smtClean="0"/>
              <a:t>Много сложни сънища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Autofit/>
          </a:bodyPr>
          <a:lstStyle/>
          <a:p>
            <a:r>
              <a:rPr lang="bg-BG" sz="4000" dirty="0" smtClean="0"/>
              <a:t>ДД: Заболявания на съня - епилепсия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Enuresis</a:t>
            </a:r>
          </a:p>
          <a:p>
            <a:r>
              <a:rPr lang="bg-BG" sz="3200" dirty="0" smtClean="0"/>
              <a:t>Може да се прояви в </a:t>
            </a:r>
            <a:r>
              <a:rPr lang="en-US" sz="3200" dirty="0" smtClean="0"/>
              <a:t>NREM </a:t>
            </a:r>
            <a:r>
              <a:rPr lang="bg-BG" sz="3200" dirty="0" smtClean="0"/>
              <a:t>или </a:t>
            </a:r>
            <a:r>
              <a:rPr lang="en-US" sz="3200" dirty="0" smtClean="0"/>
              <a:t>REM</a:t>
            </a:r>
          </a:p>
          <a:p>
            <a:r>
              <a:rPr lang="bg-BG" sz="3200" dirty="0" smtClean="0"/>
              <a:t>Може да има прояви на нощни пристъпи</a:t>
            </a:r>
          </a:p>
          <a:p>
            <a:pPr>
              <a:buNone/>
            </a:pPr>
            <a:endParaRPr lang="bg-BG" sz="3200" dirty="0" smtClean="0"/>
          </a:p>
          <a:p>
            <a:pPr>
              <a:buNone/>
            </a:pPr>
            <a:r>
              <a:rPr lang="bg-BG" sz="3200" b="1" dirty="0" smtClean="0"/>
              <a:t>Ритмични движения по време на сън</a:t>
            </a:r>
          </a:p>
          <a:p>
            <a:r>
              <a:rPr lang="bg-BG" sz="3200" dirty="0" smtClean="0"/>
              <a:t>Обичайно при деца, има фамилност</a:t>
            </a:r>
          </a:p>
          <a:p>
            <a:r>
              <a:rPr lang="bg-BG" sz="3200" dirty="0" smtClean="0"/>
              <a:t>Осцилации на главата или крайниците, извъртане на тялото</a:t>
            </a:r>
          </a:p>
          <a:p>
            <a:endParaRPr lang="en-US" dirty="0" smtClean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Autofit/>
          </a:bodyPr>
          <a:lstStyle/>
          <a:p>
            <a:r>
              <a:rPr lang="bg-BG" sz="4000" dirty="0" smtClean="0"/>
              <a:t>ДД: Заболявания на съня - епилепсия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bg-BG" b="1" dirty="0" smtClean="0"/>
              <a:t>Периодични движения на крайниците по време на сън</a:t>
            </a:r>
          </a:p>
          <a:p>
            <a:r>
              <a:rPr lang="bg-BG" dirty="0" smtClean="0"/>
              <a:t>На всеки 20-30 сек.</a:t>
            </a:r>
          </a:p>
          <a:p>
            <a:r>
              <a:rPr lang="bg-BG" dirty="0" smtClean="0"/>
              <a:t>Дорзофлексия на пръстите на стъпалата или флексия на целия крайник</a:t>
            </a:r>
          </a:p>
          <a:p>
            <a:r>
              <a:rPr lang="bg-BG" dirty="0" smtClean="0"/>
              <a:t>Може да се проявява и при дрямка през деня</a:t>
            </a:r>
          </a:p>
          <a:p>
            <a:r>
              <a:rPr lang="bg-BG" dirty="0" smtClean="0"/>
              <a:t>Трябва да се търси увреда на бъбрека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Autofit/>
          </a:bodyPr>
          <a:lstStyle/>
          <a:p>
            <a:r>
              <a:rPr lang="bg-BG" sz="4000" dirty="0" smtClean="0"/>
              <a:t>ДД: Заболявания на съня - епилепсия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bg-BG" b="1" dirty="0" smtClean="0"/>
              <a:t>Нощна пароксизмална дистония</a:t>
            </a:r>
          </a:p>
          <a:p>
            <a:r>
              <a:rPr lang="bg-BG" dirty="0" smtClean="0"/>
              <a:t>Проучванията обикновено показват белези на пристъпи от фронталния дял</a:t>
            </a:r>
          </a:p>
          <a:p>
            <a:endParaRPr lang="bg-BG" dirty="0" smtClean="0"/>
          </a:p>
          <a:p>
            <a:pPr>
              <a:buNone/>
            </a:pPr>
            <a:r>
              <a:rPr lang="bg-BG" b="1" dirty="0" smtClean="0"/>
              <a:t>“Необичайни” епилептични пристъпи по време на сън</a:t>
            </a:r>
          </a:p>
          <a:p>
            <a:r>
              <a:rPr lang="bg-BG" dirty="0" smtClean="0"/>
              <a:t>Неокортикални / пристъпи от фронталния дял могат да се явяват предимно нощем</a:t>
            </a:r>
          </a:p>
          <a:p>
            <a:r>
              <a:rPr lang="bg-BG" dirty="0" smtClean="0"/>
              <a:t>Могат да се придружават от странни, необичайни усещания при частично състояние на будност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ДД: Епизодични пароксизмални движения - епилепсия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g-BG" b="1" dirty="0" smtClean="0"/>
              <a:t>Тикове</a:t>
            </a:r>
          </a:p>
          <a:p>
            <a:pPr>
              <a:buNone/>
            </a:pPr>
            <a:r>
              <a:rPr lang="bg-BG" b="1" dirty="0" smtClean="0"/>
              <a:t>Епизодична атаксия</a:t>
            </a:r>
          </a:p>
          <a:p>
            <a:r>
              <a:rPr lang="bg-BG" dirty="0" smtClean="0"/>
              <a:t>ЕА тип 1: начало с ексцесивно кратки атаки, между атаките се наблюдават миокимии или парциални моторни пристъпи</a:t>
            </a:r>
          </a:p>
          <a:p>
            <a:r>
              <a:rPr lang="bg-BG" dirty="0" smtClean="0"/>
              <a:t>ЕА тип 2: емоционален или физически стрес може да удължава атаките, между атаките се наблюдава нистагъм или прогресираща атаксия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ДД: Епизодични пароксизмални движения - епилепсия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g-BG" b="1" dirty="0" smtClean="0"/>
              <a:t>Пароксизмални дискинезии</a:t>
            </a:r>
          </a:p>
          <a:p>
            <a:r>
              <a:rPr lang="bg-BG" i="1" dirty="0" smtClean="0"/>
              <a:t>Пароксизмална кинезигенична дискинезия</a:t>
            </a:r>
          </a:p>
          <a:p>
            <a:pPr>
              <a:buNone/>
            </a:pPr>
            <a:r>
              <a:rPr lang="bg-BG" dirty="0" smtClean="0"/>
              <a:t> - от сек. до 5 мин., неочаквани движения, започващи с хипервентилация, уни-или билатерални1 добро повлияване от АЕМ</a:t>
            </a:r>
          </a:p>
          <a:p>
            <a:r>
              <a:rPr lang="bg-BG" i="1" dirty="0" smtClean="0"/>
              <a:t>Пароксизмална некинезигенична дискинезия</a:t>
            </a:r>
          </a:p>
          <a:p>
            <a:pPr>
              <a:buNone/>
            </a:pPr>
            <a:r>
              <a:rPr lang="bg-BG" dirty="0" smtClean="0"/>
              <a:t>- от 2 мин. до 4 часа, без провокация, но се усилва от алкохол, кофеин, напрежение, не отговаря на АЕМ</a:t>
            </a:r>
          </a:p>
          <a:p>
            <a:r>
              <a:rPr lang="bg-BG" i="1" dirty="0" smtClean="0"/>
              <a:t>Пароксизмална дискинезия, индущирана от изпъване на крайника</a:t>
            </a:r>
          </a:p>
          <a:p>
            <a:pPr>
              <a:buNone/>
            </a:pPr>
            <a:r>
              <a:rPr lang="bg-BG" dirty="0" smtClean="0"/>
              <a:t>- 5 до 30 мин. продължително изпъване</a:t>
            </a:r>
          </a:p>
          <a:p>
            <a:r>
              <a:rPr lang="bg-BG" i="1" dirty="0" smtClean="0"/>
              <a:t>Пароксизмална хипногенична дискинезия</a:t>
            </a:r>
          </a:p>
          <a:p>
            <a:r>
              <a:rPr lang="bg-BG" i="1" dirty="0" smtClean="0"/>
              <a:t>Бенигнена пароктсизмална дистония/тортиколис на ранното детство</a:t>
            </a:r>
            <a:endParaRPr lang="bg-BG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ДД: Епилепсия – “стереотипии” при когнитивни нарушения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Ритмични поклащания на главата, разчесвания на кожата, самонаранявания, трихотиломания и др.</a:t>
            </a:r>
          </a:p>
          <a:p>
            <a:r>
              <a:rPr lang="bg-BG" dirty="0" smtClean="0"/>
              <a:t>Всички движения са пароксизмални и стереотипни</a:t>
            </a:r>
          </a:p>
          <a:p>
            <a:r>
              <a:rPr lang="bg-BG" dirty="0" smtClean="0"/>
              <a:t>Могат да се явяват във връзка с епилепсията</a:t>
            </a:r>
          </a:p>
          <a:p>
            <a:r>
              <a:rPr lang="bg-BG" dirty="0" smtClean="0"/>
              <a:t>Често се бъркат с епилептични припадъци от грижещия се за болния (и лекаря</a:t>
            </a:r>
            <a:r>
              <a:rPr lang="en-US" dirty="0" smtClean="0"/>
              <a:t>)</a:t>
            </a:r>
            <a:endParaRPr lang="bg-BG" dirty="0" smtClean="0"/>
          </a:p>
          <a:p>
            <a:r>
              <a:rPr lang="bg-BG" dirty="0" smtClean="0"/>
              <a:t>Няма ефект от лечението с АЕМ, често обаче се прилагат “ексцесивни дози” АЕМ, честа смяна на АЕМ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Роля на ЕЕГ за диагнозата и терапията на епилерпсията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>
                <a:latin typeface="Times New Roman" pitchFamily="18" charset="0"/>
              </a:rPr>
              <a:t>Първите записи на потенциали от човешки мозък са направени от немският психиатър Hans Berger 1924.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Електроенцефалографията представлява преобразувана и </a:t>
            </a:r>
            <a:r>
              <a:rPr lang="bg-BG" sz="3300" dirty="0" smtClean="0">
                <a:latin typeface="Times New Roman" pitchFamily="18" charset="0"/>
              </a:rPr>
              <a:t>траскраниално проведена част от общата </a:t>
            </a:r>
            <a:r>
              <a:rPr lang="bg-BG" sz="2800" dirty="0" smtClean="0">
                <a:latin typeface="Times New Roman" pitchFamily="18" charset="0"/>
              </a:rPr>
              <a:t>електропродукция на мозъка в обхват 0,5 до 30 </a:t>
            </a:r>
            <a:r>
              <a:rPr lang="en-US" sz="2800" dirty="0" smtClean="0">
                <a:latin typeface="Times New Roman" pitchFamily="18" charset="0"/>
              </a:rPr>
              <a:t>Hz</a:t>
            </a:r>
            <a:r>
              <a:rPr lang="bg-BG" sz="2800" dirty="0" smtClean="0">
                <a:latin typeface="Times New Roman" pitchFamily="18" charset="0"/>
              </a:rPr>
              <a:t>. Тя е един от най-използваните атравматични методи за оценка на функционалната активност на главния мозък.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Делта- под 3,5 Hz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Тета- от 4 до 7,5 </a:t>
            </a:r>
            <a:r>
              <a:rPr lang="en-US" sz="2800" dirty="0" smtClean="0">
                <a:latin typeface="Times New Roman" pitchFamily="18" charset="0"/>
              </a:rPr>
              <a:t>Hz</a:t>
            </a:r>
            <a:endParaRPr lang="bg-BG" sz="2800" dirty="0" smtClean="0"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Алфа- от 8 до 13 </a:t>
            </a:r>
            <a:r>
              <a:rPr lang="en-US" sz="2800" dirty="0" smtClean="0">
                <a:latin typeface="Times New Roman" pitchFamily="18" charset="0"/>
              </a:rPr>
              <a:t>Hz</a:t>
            </a:r>
            <a:endParaRPr lang="bg-BG" sz="2800" dirty="0" smtClean="0"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Бета- от 13 до 30 </a:t>
            </a:r>
            <a:r>
              <a:rPr lang="en-US" sz="2800" dirty="0" smtClean="0">
                <a:latin typeface="Times New Roman" pitchFamily="18" charset="0"/>
              </a:rPr>
              <a:t>Hz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Какво представлява епилепсията?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Епилептичните припадъци често се диагностицират лесно.</a:t>
            </a:r>
          </a:p>
          <a:p>
            <a:r>
              <a:rPr lang="bg-BG" dirty="0" smtClean="0"/>
              <a:t>Деференциалната диагноза е много широка.</a:t>
            </a:r>
          </a:p>
          <a:p>
            <a:r>
              <a:rPr lang="bg-BG" dirty="0" smtClean="0"/>
              <a:t>20-30% от пациентите нямат епилепсия.</a:t>
            </a:r>
          </a:p>
          <a:p>
            <a:r>
              <a:rPr lang="bg-BG" sz="2400" b="1" dirty="0" smtClean="0"/>
              <a:t>Пароксизмални състояния, които </a:t>
            </a:r>
            <a:r>
              <a:rPr lang="bg-BG" sz="2400" b="1" i="1" dirty="0" smtClean="0"/>
              <a:t>често</a:t>
            </a:r>
            <a:r>
              <a:rPr lang="bg-BG" sz="2400" b="1" dirty="0" smtClean="0"/>
              <a:t> могат да наподобяват епилепсия</a:t>
            </a:r>
            <a:r>
              <a:rPr lang="bg-BG" dirty="0" smtClean="0"/>
              <a:t>:</a:t>
            </a:r>
          </a:p>
          <a:p>
            <a:pPr>
              <a:buFontTx/>
              <a:buChar char="-"/>
            </a:pPr>
            <a:r>
              <a:rPr lang="bg-BG" dirty="0" smtClean="0"/>
              <a:t>Чести: неконвулсивни пристъпи, конвулсивни синкопи</a:t>
            </a:r>
          </a:p>
          <a:p>
            <a:pPr>
              <a:buFontTx/>
              <a:buChar char="-"/>
            </a:pPr>
            <a:r>
              <a:rPr lang="bg-BG" dirty="0" smtClean="0"/>
              <a:t>Рядко: т. нар. </a:t>
            </a:r>
            <a:r>
              <a:rPr lang="en-US" dirty="0" smtClean="0"/>
              <a:t>sleep and paroxysmal movement disorders</a:t>
            </a: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0" y="0"/>
          <a:ext cx="4533900" cy="6288386"/>
        </p:xfrm>
        <a:graphic>
          <a:graphicData uri="http://schemas.openxmlformats.org/presentationml/2006/ole">
            <p:oleObj spid="_x0000_s2051" name="Acrobat Document" r:id="rId4" imgW="4533738" imgH="6027276" progId="AcroExch.Document.11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751512" y="0"/>
          <a:ext cx="4392488" cy="6237312"/>
        </p:xfrm>
        <a:graphic>
          <a:graphicData uri="http://schemas.openxmlformats.org/presentationml/2006/ole">
            <p:oleObj spid="_x0000_s2052" name="Document" r:id="rId5" imgW="6385475" imgH="957131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ЕЕГ монтажи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</a:rPr>
              <a:t>Референтен</a:t>
            </a:r>
            <a:r>
              <a:rPr lang="en-US" sz="2800" dirty="0" smtClean="0">
                <a:latin typeface="Times New Roman" pitchFamily="18" charset="0"/>
              </a:rPr>
              <a:t> /монополярен монтаж/ - регистрация при които се приема че единият електрод е неактивен /пасивен/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Усреднен референтен монтаж</a:t>
            </a:r>
            <a:r>
              <a:rPr lang="en-US" sz="2800" dirty="0" smtClean="0">
                <a:latin typeface="Times New Roman" pitchFamily="18" charset="0"/>
              </a:rPr>
              <a:t> или общ усреднен референтен електрод - регистрация на един активен електрод спрямо усреднен електрод от всички или повечето от използваните електроди.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</a:rPr>
              <a:t>Биполярен монтаж</a:t>
            </a:r>
            <a:r>
              <a:rPr lang="en-US" sz="2800" dirty="0" smtClean="0">
                <a:latin typeface="Times New Roman" pitchFamily="18" charset="0"/>
              </a:rPr>
              <a:t> - регистрация от двойка активни електроди, при които се измерва потенциалната разлика между тях.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Оценка на ЕЕГ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</a:rPr>
              <a:t>Неспецифични промени</a:t>
            </a:r>
            <a:r>
              <a:rPr lang="en-US" sz="2800" dirty="0" smtClean="0">
                <a:latin typeface="Times New Roman" pitchFamily="18" charset="0"/>
              </a:rPr>
              <a:t> - забавяне на ОА и регистрация на тета и делта вълни с различна амплитуда и продължителност</a:t>
            </a:r>
            <a:r>
              <a:rPr lang="bg-BG" sz="2800" dirty="0" smtClean="0">
                <a:latin typeface="Times New Roman" pitchFamily="18" charset="0"/>
              </a:rPr>
              <a:t> и дистрибуция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Те трябва да бъдат оценени съобразно възрастта, пола</a:t>
            </a:r>
            <a:r>
              <a:rPr lang="bg-BG" sz="2800" dirty="0" smtClean="0">
                <a:latin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</a:rPr>
              <a:t> както и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в контекста на приеманите лекарствени средства</a:t>
            </a:r>
            <a:r>
              <a:rPr lang="en-US" sz="2800" dirty="0" smtClean="0">
                <a:latin typeface="Times New Roman" pitchFamily="18" charset="0"/>
              </a:rPr>
              <a:t>, във връзка с влиянието на </a:t>
            </a:r>
            <a:r>
              <a:rPr lang="bg-BG" sz="2800" dirty="0" smtClean="0">
                <a:latin typeface="Times New Roman" pitchFamily="18" charset="0"/>
              </a:rPr>
              <a:t>АЕМ</a:t>
            </a:r>
            <a:r>
              <a:rPr lang="en-US" sz="2800" dirty="0" smtClean="0">
                <a:latin typeface="Times New Roman" pitchFamily="18" charset="0"/>
              </a:rPr>
              <a:t> върху ЕЕГ.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Дифузни, хемисфериални, регионални и фокални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Абнормни бавновълнови промени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IRDA </a:t>
            </a:r>
            <a:r>
              <a:rPr lang="bg-BG" sz="2800" b="1" dirty="0" smtClean="0">
                <a:latin typeface="Times New Roman" pitchFamily="18" charset="0"/>
              </a:rPr>
              <a:t>/Интермитентна ритмична делта активност; дистантен ритъм; проектиран ритъм/</a:t>
            </a:r>
            <a:r>
              <a:rPr lang="bg-BG" sz="2800" dirty="0" smtClean="0">
                <a:latin typeface="Times New Roman" pitchFamily="18" charset="0"/>
              </a:rPr>
              <a:t>- интермитентни бавни вълни мономорфни, обикновено в делта спектър-2-3 Hz. Те са обикновено билатерални и симетрични, обикновено с фронтална </a:t>
            </a:r>
            <a:r>
              <a:rPr lang="en-US" sz="2800" dirty="0" smtClean="0">
                <a:latin typeface="Times New Roman" pitchFamily="18" charset="0"/>
              </a:rPr>
              <a:t>/</a:t>
            </a:r>
            <a:r>
              <a:rPr lang="en-US" sz="2800" b="1" dirty="0" smtClean="0">
                <a:latin typeface="Times New Roman" pitchFamily="18" charset="0"/>
              </a:rPr>
              <a:t>FIRDA</a:t>
            </a:r>
            <a:r>
              <a:rPr lang="en-US" sz="2800" dirty="0" smtClean="0">
                <a:latin typeface="Times New Roman" pitchFamily="18" charset="0"/>
              </a:rPr>
              <a:t>/ или с окципитална изява /</a:t>
            </a:r>
            <a:r>
              <a:rPr lang="en-US" sz="2800" b="1" dirty="0" smtClean="0">
                <a:latin typeface="Times New Roman" pitchFamily="18" charset="0"/>
              </a:rPr>
              <a:t>OIRDA</a:t>
            </a:r>
            <a:r>
              <a:rPr lang="en-US" sz="2800" dirty="0" smtClean="0">
                <a:latin typeface="Times New Roman" pitchFamily="18" charset="0"/>
              </a:rPr>
              <a:t>/. Те са обикновено с продължителност 1-3 секунди и се появават на няколко секунди. Наблюдава се реактивност спрямо стимули</a:t>
            </a:r>
            <a:r>
              <a:rPr lang="bg-BG" sz="2800" dirty="0" smtClean="0">
                <a:latin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</a:rPr>
              <a:t> като изчезват по време на дълбоките фази на съня.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LISA</a:t>
            </a:r>
            <a:r>
              <a:rPr lang="en-US" sz="2800" dirty="0" smtClean="0">
                <a:latin typeface="Times New Roman" pitchFamily="18" charset="0"/>
              </a:rPr>
              <a:t> /</a:t>
            </a:r>
            <a:r>
              <a:rPr lang="bg-BG" sz="2800" b="1" dirty="0" smtClean="0">
                <a:latin typeface="Times New Roman" pitchFamily="18" charset="0"/>
              </a:rPr>
              <a:t>Латерализирани интермитенна бавновълнова активност</a:t>
            </a:r>
            <a:r>
              <a:rPr lang="bg-BG" sz="2800" dirty="0" smtClean="0">
                <a:latin typeface="Times New Roman" pitchFamily="18" charset="0"/>
              </a:rPr>
              <a:t>/- ограничение на бавновълновите прояви до една област на мозъка. Обикновено се наблюдава и подлежаща причина- травма, тумор и т.н.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PSA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/</a:t>
            </a:r>
            <a:r>
              <a:rPr lang="bg-BG" sz="2800" b="1" dirty="0" smtClean="0">
                <a:latin typeface="Times New Roman" pitchFamily="18" charset="0"/>
              </a:rPr>
              <a:t>Персистираща бавновълнова активност</a:t>
            </a:r>
            <a:r>
              <a:rPr lang="bg-BG" sz="2800" dirty="0" smtClean="0">
                <a:latin typeface="Times New Roman" pitchFamily="18" charset="0"/>
              </a:rPr>
              <a:t>/- бавновълнова активност в делта спектър. Може да е генерализирана, латерализирана или фокална. Наблюдават се промени на честотата и амплитудата и формата на бавните вълни. Не се наблюдава реактивност спрямо външни стимули и сън. </a:t>
            </a:r>
            <a:endParaRPr lang="en-US" sz="2800" dirty="0" smtClean="0">
              <a:latin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600" dirty="0" smtClean="0"/>
              <a:t>Критерии за оценка на интерикталните епилептиформени разряди </a:t>
            </a:r>
            <a:r>
              <a:rPr lang="en-US" sz="3600" dirty="0" smtClean="0"/>
              <a:t>(</a:t>
            </a:r>
            <a:r>
              <a:rPr lang="bg-BG" sz="3600" dirty="0" smtClean="0"/>
              <a:t>ИЕР</a:t>
            </a:r>
            <a:r>
              <a:rPr lang="en-US" sz="3600" dirty="0" smtClean="0"/>
              <a:t>)</a:t>
            </a:r>
            <a:r>
              <a:rPr lang="bg-BG" sz="3600" dirty="0" smtClean="0"/>
              <a:t>.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 eaLnBrk="0" hangingPunct="0">
              <a:spcBef>
                <a:spcPct val="50000"/>
              </a:spcBef>
              <a:buNone/>
            </a:pPr>
            <a:r>
              <a:rPr lang="en-US" sz="8600" dirty="0" smtClean="0">
                <a:latin typeface="Times New Roman" pitchFamily="18" charset="0"/>
              </a:rPr>
              <a:t>1.</a:t>
            </a:r>
            <a:r>
              <a:rPr lang="en-US" sz="7400" dirty="0" smtClean="0">
                <a:latin typeface="Times New Roman" pitchFamily="18" charset="0"/>
              </a:rPr>
              <a:t>Трябва да бъдат пароксизмални т.е. те трябва да са ясно отграничими от основната активност</a:t>
            </a:r>
          </a:p>
          <a:p>
            <a:pPr algn="just" eaLnBrk="0" hangingPunct="0">
              <a:spcBef>
                <a:spcPct val="50000"/>
              </a:spcBef>
              <a:buNone/>
            </a:pPr>
            <a:r>
              <a:rPr lang="en-US" sz="7400" dirty="0" smtClean="0">
                <a:latin typeface="Times New Roman" pitchFamily="18" charset="0"/>
              </a:rPr>
              <a:t>2.Трябва да е налице </a:t>
            </a:r>
            <a:r>
              <a:rPr lang="en-US" sz="7400" dirty="0" smtClean="0">
                <a:solidFill>
                  <a:srgbClr val="FF0000"/>
                </a:solidFill>
                <a:latin typeface="Times New Roman" pitchFamily="18" charset="0"/>
              </a:rPr>
              <a:t>рязка промяна в поляритета</a:t>
            </a:r>
            <a:r>
              <a:rPr lang="en-US" sz="7400" dirty="0" smtClean="0">
                <a:latin typeface="Times New Roman" pitchFamily="18" charset="0"/>
              </a:rPr>
              <a:t>, развиваща се за няколко милисекунди. Това дава на ИЕР техният  остър контур и се означава с “sharpness”  на ИЕР</a:t>
            </a:r>
            <a:r>
              <a:rPr lang="bg-BG" sz="7400" dirty="0" smtClean="0">
                <a:latin typeface="Times New Roman" pitchFamily="18" charset="0"/>
              </a:rPr>
              <a:t>.</a:t>
            </a:r>
            <a:endParaRPr lang="en-US" sz="7400" dirty="0" smtClean="0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  <a:buNone/>
            </a:pPr>
            <a:r>
              <a:rPr lang="en-US" sz="7400" dirty="0" smtClean="0">
                <a:latin typeface="Times New Roman" pitchFamily="18" charset="0"/>
              </a:rPr>
              <a:t>3. Продължителността прябва да бъде по-</a:t>
            </a:r>
            <a:r>
              <a:rPr lang="bg-BG" sz="7400" dirty="0" smtClean="0">
                <a:latin typeface="Times New Roman" pitchFamily="18" charset="0"/>
              </a:rPr>
              <a:t>малко </a:t>
            </a:r>
            <a:r>
              <a:rPr lang="en-US" sz="7400" dirty="0" smtClean="0">
                <a:latin typeface="Times New Roman" pitchFamily="18" charset="0"/>
              </a:rPr>
              <a:t>от 200 мсек. Разграничаване между спайкове с продължителност 20-70 мсек и остри вълни с продължителност от 70 до 200 мсек. Не е ясна клиничната значимост на това разграничаване.</a:t>
            </a:r>
          </a:p>
          <a:p>
            <a:pPr algn="just" eaLnBrk="0" hangingPunct="0">
              <a:spcBef>
                <a:spcPct val="50000"/>
              </a:spcBef>
              <a:buNone/>
            </a:pPr>
            <a:r>
              <a:rPr lang="en-US" sz="7400" dirty="0" smtClean="0">
                <a:latin typeface="Times New Roman" pitchFamily="18" charset="0"/>
              </a:rPr>
              <a:t>4. ИЕР трябва да имат </a:t>
            </a:r>
            <a:r>
              <a:rPr lang="en-US" sz="7400" dirty="0" smtClean="0">
                <a:solidFill>
                  <a:srgbClr val="FF0000"/>
                </a:solidFill>
                <a:latin typeface="Times New Roman" pitchFamily="18" charset="0"/>
              </a:rPr>
              <a:t>физиологично поле</a:t>
            </a:r>
            <a:r>
              <a:rPr lang="en-US" sz="7400" dirty="0" smtClean="0">
                <a:latin typeface="Times New Roman" pitchFamily="18" charset="0"/>
              </a:rPr>
              <a:t>.</a:t>
            </a:r>
            <a:endParaRPr lang="en-US" sz="4300" dirty="0" smtClean="0"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2800" dirty="0" smtClean="0">
              <a:latin typeface="Times New Roman" pitchFamily="18" charset="0"/>
            </a:endParaRPr>
          </a:p>
          <a:p>
            <a:pPr algn="r" eaLnBrk="0" hangingPunct="0">
              <a:spcBef>
                <a:spcPct val="50000"/>
              </a:spcBef>
              <a:buNone/>
            </a:pPr>
            <a:r>
              <a:rPr lang="en-US" sz="3400" dirty="0" smtClean="0">
                <a:latin typeface="Times New Roman" pitchFamily="18" charset="0"/>
              </a:rPr>
              <a:t>Taddeus Walczak, Prasana Jayakar. 1997</a:t>
            </a:r>
            <a:r>
              <a:rPr lang="en-US" sz="4300" dirty="0" smtClean="0">
                <a:latin typeface="Times New Roman" pitchFamily="18" charset="0"/>
              </a:rPr>
              <a:t> </a:t>
            </a:r>
          </a:p>
          <a:p>
            <a:pPr algn="r" eaLnBrk="0" hangingPunct="0">
              <a:spcBef>
                <a:spcPct val="50000"/>
              </a:spcBef>
              <a:buNone/>
            </a:pPr>
            <a:endParaRPr lang="bg-BG" dirty="0" smtClean="0">
              <a:latin typeface="Times New Roman" pitchFamily="18" charset="0"/>
            </a:endParaRPr>
          </a:p>
          <a:p>
            <a:pPr algn="r" eaLnBrk="0" hangingPunct="0">
              <a:spcBef>
                <a:spcPct val="50000"/>
              </a:spcBef>
              <a:buNone/>
            </a:pPr>
            <a:endParaRPr lang="bg-BG" dirty="0" smtClean="0">
              <a:latin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5240" cy="794352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Пароксизмални прояви в ЕЕГ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>
            <a:normAutofit fontScale="77500" lnSpcReduction="20000"/>
          </a:bodyPr>
          <a:lstStyle/>
          <a:p>
            <a:pPr eaLnBrk="0" hangingPunct="0"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</a:rPr>
              <a:t>1.Фокални епилептиформни прояви- фока</a:t>
            </a:r>
            <a:r>
              <a:rPr lang="bg-BG" sz="2800" dirty="0" smtClean="0">
                <a:latin typeface="Times New Roman" pitchFamily="18" charset="0"/>
              </a:rPr>
              <a:t>л</a:t>
            </a:r>
            <a:r>
              <a:rPr lang="en-US" sz="2800" dirty="0" smtClean="0">
                <a:latin typeface="Times New Roman" pitchFamily="18" charset="0"/>
              </a:rPr>
              <a:t>ни спайкове, остри вълни, комплекси спайк/вълна и остра/бавна вълна</a:t>
            </a:r>
          </a:p>
          <a:p>
            <a:pPr eaLnBrk="0" hangingPunct="0"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</a:rPr>
              <a:t>2. Генерализирани епилептиформни прояви</a:t>
            </a:r>
            <a:endParaRPr lang="bg-BG" sz="2800" dirty="0" smtClean="0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генерализирна полиспайкова активност / ритмични спайкове, генерализирана пароксизмална бързовълнова активност/- </a:t>
            </a:r>
            <a:r>
              <a:rPr lang="bg-BG" sz="2800" dirty="0" smtClean="0">
                <a:solidFill>
                  <a:srgbClr val="FF0000"/>
                </a:solidFill>
                <a:latin typeface="Times New Roman" pitchFamily="18" charset="0"/>
              </a:rPr>
              <a:t>2-10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Hz</a:t>
            </a:r>
            <a:endParaRPr lang="bg-BG" sz="28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3 Hz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спайк/вълна комплекси. </a:t>
            </a:r>
          </a:p>
          <a:p>
            <a:pPr eaLnBrk="0" hangingPunct="0">
              <a:spcBef>
                <a:spcPct val="50000"/>
              </a:spcBef>
            </a:pPr>
            <a:r>
              <a:rPr lang="bg-BG" sz="2800" dirty="0" smtClean="0">
                <a:solidFill>
                  <a:srgbClr val="FF0000"/>
                </a:solidFill>
                <a:latin typeface="Times New Roman" pitchFamily="18" charset="0"/>
              </a:rPr>
              <a:t>3-5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Hz </a:t>
            </a:r>
            <a:r>
              <a:rPr lang="bg-BG" sz="2800" dirty="0" smtClean="0">
                <a:latin typeface="Times New Roman" pitchFamily="18" charset="0"/>
              </a:rPr>
              <a:t>спайк и полиспайк/вълна комплекси</a:t>
            </a:r>
          </a:p>
          <a:p>
            <a:pPr eaLnBrk="0" hangingPunct="0">
              <a:spcBef>
                <a:spcPct val="50000"/>
              </a:spcBef>
            </a:pPr>
            <a:r>
              <a:rPr lang="bg-BG" sz="2800" dirty="0" smtClean="0">
                <a:solidFill>
                  <a:srgbClr val="FF0000"/>
                </a:solidFill>
                <a:latin typeface="Times New Roman" pitchFamily="18" charset="0"/>
              </a:rPr>
              <a:t>под 2,5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Hz </a:t>
            </a:r>
            <a:r>
              <a:rPr lang="bg-BG" sz="2800" dirty="0" smtClean="0">
                <a:latin typeface="Times New Roman" pitchFamily="18" charset="0"/>
              </a:rPr>
              <a:t>спайк/вълна комплекси. </a:t>
            </a:r>
          </a:p>
          <a:p>
            <a:pPr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хипсаритмия - </a:t>
            </a:r>
            <a:r>
              <a:rPr lang="bg-BG" sz="2800" dirty="0" smtClean="0">
                <a:solidFill>
                  <a:srgbClr val="FF0000"/>
                </a:solidFill>
                <a:latin typeface="Times New Roman" pitchFamily="18" charset="0"/>
              </a:rPr>
              <a:t>1-3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Hz </a:t>
            </a:r>
            <a:r>
              <a:rPr lang="en-US" sz="2800" dirty="0" smtClean="0">
                <a:latin typeface="Times New Roman" pitchFamily="18" charset="0"/>
              </a:rPr>
              <a:t>бавни вълни </a:t>
            </a:r>
            <a:r>
              <a:rPr lang="bg-BG" sz="2800" dirty="0" smtClean="0">
                <a:latin typeface="Times New Roman" pitchFamily="18" charset="0"/>
              </a:rPr>
              <a:t>с висока амплитуда, примесени с мултифокални спайкове- синдром на </a:t>
            </a:r>
            <a:r>
              <a:rPr lang="en-US" sz="2800" dirty="0" smtClean="0">
                <a:latin typeface="Times New Roman" pitchFamily="18" charset="0"/>
              </a:rPr>
              <a:t>WEST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Пароксизми на ЕЕГ с по-особено значение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</a:rPr>
              <a:t>Три пароксизмални патерна се срещат по-</a:t>
            </a:r>
            <a:r>
              <a:rPr lang="bg-BG" sz="2800" dirty="0" smtClean="0">
                <a:latin typeface="Times New Roman" pitchFamily="18" charset="0"/>
              </a:rPr>
              <a:t>рядко</a:t>
            </a:r>
            <a:r>
              <a:rPr lang="en-US" sz="2800" dirty="0" smtClean="0">
                <a:latin typeface="Times New Roman" pitchFamily="18" charset="0"/>
              </a:rPr>
              <a:t> при болни с епилепсия, отколкото описаните ИЕР.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atin typeface="Times New Roman" pitchFamily="18" charset="0"/>
              </a:rPr>
              <a:t>PLED</a:t>
            </a:r>
            <a:r>
              <a:rPr lang="en-US" sz="2800" dirty="0" smtClean="0">
                <a:latin typeface="Times New Roman" pitchFamily="18" charset="0"/>
              </a:rPr>
              <a:t> /</a:t>
            </a:r>
            <a:r>
              <a:rPr lang="bg-BG" sz="2800" b="1" dirty="0" smtClean="0">
                <a:latin typeface="Times New Roman" pitchFamily="18" charset="0"/>
              </a:rPr>
              <a:t>Периодични латерализирани епилептиформни разряди</a:t>
            </a:r>
            <a:r>
              <a:rPr lang="bg-BG" sz="2800" dirty="0" smtClean="0">
                <a:latin typeface="Times New Roman" pitchFamily="18" charset="0"/>
              </a:rPr>
              <a:t>/- остри вълни, които са латерализирани в едната хемисфера и се наблюдават на всяка 1-2 секунди. </a:t>
            </a:r>
          </a:p>
          <a:p>
            <a:pPr marL="514350" indent="-514350"/>
            <a:r>
              <a:rPr lang="bg-BG" sz="2800" dirty="0" smtClean="0">
                <a:latin typeface="Times New Roman" pitchFamily="18" charset="0"/>
              </a:rPr>
              <a:t>Срещат се при поява на </a:t>
            </a:r>
            <a:r>
              <a:rPr lang="bg-BG" sz="2800" dirty="0" smtClean="0">
                <a:solidFill>
                  <a:srgbClr val="FF0000"/>
                </a:solidFill>
                <a:latin typeface="Times New Roman" pitchFamily="18" charset="0"/>
              </a:rPr>
              <a:t>внезапно развили се структурни промени. </a:t>
            </a:r>
          </a:p>
          <a:p>
            <a:pPr marL="514350" indent="-514350"/>
            <a:r>
              <a:rPr lang="bg-BG" sz="2800" dirty="0" smtClean="0">
                <a:solidFill>
                  <a:srgbClr val="FF0000"/>
                </a:solidFill>
                <a:latin typeface="Times New Roman" pitchFamily="18" charset="0"/>
              </a:rPr>
              <a:t>Изчезват след възстановяването от острото състояние</a:t>
            </a:r>
            <a:r>
              <a:rPr lang="bg-BG" sz="2800" dirty="0" smtClean="0">
                <a:latin typeface="Times New Roman" pitchFamily="18" charset="0"/>
              </a:rPr>
              <a:t>.</a:t>
            </a:r>
          </a:p>
          <a:p>
            <a:pPr marL="514350" indent="-514350"/>
            <a:r>
              <a:rPr lang="bg-BG" sz="2800" dirty="0" smtClean="0">
                <a:latin typeface="Times New Roman" pitchFamily="18" charset="0"/>
              </a:rPr>
              <a:t>Пристъпи има 70 % от болните в острия период. </a:t>
            </a:r>
          </a:p>
          <a:p>
            <a:pPr marL="514350" indent="-514350"/>
            <a:r>
              <a:rPr lang="bg-BG" sz="2800" dirty="0" smtClean="0">
                <a:latin typeface="Times New Roman" pitchFamily="18" charset="0"/>
              </a:rPr>
              <a:t>При 20 % се наблюдава предходни данни за епилепсия.</a:t>
            </a:r>
          </a:p>
          <a:p>
            <a:pPr marL="514350" indent="-514350"/>
            <a:r>
              <a:rPr lang="bg-BG" sz="2800" dirty="0" smtClean="0">
                <a:latin typeface="Times New Roman" pitchFamily="18" charset="0"/>
              </a:rPr>
              <a:t>23-66 %  от болните развиват по-късно епилепсия.</a:t>
            </a:r>
            <a:endParaRPr lang="en-US" sz="2800" dirty="0" smtClean="0">
              <a:latin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Пароксизми на ЕЕГ с по-особено значение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eaLnBrk="0" hangingPunct="0"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</a:rPr>
              <a:t>2.</a:t>
            </a:r>
            <a:r>
              <a:rPr lang="bg-BG" sz="2800" dirty="0" smtClean="0">
                <a:latin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</a:rPr>
              <a:t>BIPLED</a:t>
            </a:r>
            <a:r>
              <a:rPr lang="bg-BG" sz="2800" b="1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/</a:t>
            </a:r>
            <a:r>
              <a:rPr lang="bg-BG" sz="2800" b="1" dirty="0" smtClean="0">
                <a:latin typeface="Times New Roman" pitchFamily="18" charset="0"/>
              </a:rPr>
              <a:t>Билатерални независими периодични латерализирани епилептиформни разряди </a:t>
            </a:r>
            <a:r>
              <a:rPr lang="bg-BG" sz="2800" dirty="0" smtClean="0">
                <a:latin typeface="Times New Roman" pitchFamily="18" charset="0"/>
              </a:rPr>
              <a:t>/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Периодични латерализирани остри вълни появяващи се независимо и с различна честота в двете хемисфери. 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При 55 % се наблюдават пристъпи. 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При 23 % - данни за предходна епилепсия. 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Висока смъртност, липсват данни за % на поява на епилепсия след тяхната регистрация.</a:t>
            </a:r>
          </a:p>
          <a:p>
            <a:pPr algn="just" eaLnBrk="0" hangingPunct="0">
              <a:spcBef>
                <a:spcPct val="50000"/>
              </a:spcBef>
              <a:buNone/>
            </a:pPr>
            <a:r>
              <a:rPr lang="bg-BG" sz="2800" dirty="0" smtClean="0">
                <a:latin typeface="Times New Roman" pitchFamily="18" charset="0"/>
              </a:rPr>
              <a:t>3. </a:t>
            </a:r>
            <a:r>
              <a:rPr lang="en-US" sz="2800" b="1" dirty="0" smtClean="0">
                <a:latin typeface="Times New Roman" pitchFamily="18" charset="0"/>
              </a:rPr>
              <a:t>GPSW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bg-BG" sz="2800" dirty="0" smtClean="0">
                <a:latin typeface="Times New Roman" pitchFamily="18" charset="0"/>
              </a:rPr>
              <a:t>/</a:t>
            </a:r>
            <a:r>
              <a:rPr lang="bg-BG" sz="2800" b="1" dirty="0" smtClean="0">
                <a:latin typeface="Times New Roman" pitchFamily="18" charset="0"/>
              </a:rPr>
              <a:t>Генерализирани периодични остри вълни</a:t>
            </a:r>
            <a:r>
              <a:rPr lang="bg-BG" sz="2800" dirty="0" smtClean="0">
                <a:latin typeface="Times New Roman" pitchFamily="18" charset="0"/>
              </a:rPr>
              <a:t>/ - периодични остри вълни, които се появяват синхронно върху двете хемисфери. 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Срещат се при остро настъпили билатерални мозъчни увреди.</a:t>
            </a:r>
            <a:endParaRPr lang="en-US" sz="2800" dirty="0" smtClean="0">
              <a:latin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1370416"/>
          </a:xfrm>
        </p:spPr>
        <p:txBody>
          <a:bodyPr>
            <a:noAutofit/>
          </a:bodyPr>
          <a:lstStyle/>
          <a:p>
            <a:r>
              <a:rPr lang="en-US" sz="2800" dirty="0" smtClean="0"/>
              <a:t>Сензитивност на ЕЕГ- честота на интерикталните епилептиформни разряди при болни с епилепсия – </a:t>
            </a:r>
            <a:r>
              <a:rPr lang="bg-BG" sz="2800" dirty="0" smtClean="0"/>
              <a:t>проблеми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Точна преценка е трудно да бъде извършена впредвид факта, че повечето изследвания са ретроспективни и диагнозата епилепсия </a:t>
            </a:r>
            <a:r>
              <a:rPr lang="bg-BG" sz="2800" dirty="0" smtClean="0">
                <a:latin typeface="Times New Roman" pitchFamily="18" charset="0"/>
              </a:rPr>
              <a:t>не е </a:t>
            </a:r>
            <a:r>
              <a:rPr lang="en-US" sz="2800" dirty="0" smtClean="0">
                <a:latin typeface="Times New Roman" pitchFamily="18" charset="0"/>
              </a:rPr>
              <a:t>винаги потвърдена.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Повечето от изследванията се правят в големи центрове за диагноза и лечение на епилепсия, където се наблюдават предимно резистентни случаи.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Изследвания</a:t>
            </a:r>
            <a:r>
              <a:rPr lang="bg-BG" sz="2800" dirty="0" smtClean="0">
                <a:latin typeface="Times New Roman" pitchFamily="18" charset="0"/>
              </a:rPr>
              <a:t>та</a:t>
            </a:r>
            <a:r>
              <a:rPr lang="en-US" sz="2800" dirty="0" smtClean="0">
                <a:latin typeface="Times New Roman" pitchFamily="18" charset="0"/>
              </a:rPr>
              <a:t>, свързани с инициране или спиране на </a:t>
            </a:r>
            <a:r>
              <a:rPr lang="bg-BG" sz="2800" dirty="0" smtClean="0">
                <a:latin typeface="Times New Roman" pitchFamily="18" charset="0"/>
              </a:rPr>
              <a:t>АЕМ</a:t>
            </a:r>
            <a:r>
              <a:rPr lang="en-US" sz="2800" dirty="0" smtClean="0">
                <a:latin typeface="Times New Roman" pitchFamily="18" charset="0"/>
              </a:rPr>
              <a:t> дават информация при болни с не толкова тежки форми на епилепсия, </a:t>
            </a:r>
            <a:r>
              <a:rPr lang="bg-BG" sz="2800" dirty="0" smtClean="0">
                <a:latin typeface="Times New Roman" pitchFamily="18" charset="0"/>
              </a:rPr>
              <a:t>при които те </a:t>
            </a:r>
            <a:r>
              <a:rPr lang="en-US" sz="2800" dirty="0" smtClean="0">
                <a:latin typeface="Times New Roman" pitchFamily="18" charset="0"/>
              </a:rPr>
              <a:t>са по-точни и стандартизирани.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Сензитивност на ЕЕГ- честота на ИЕР при болни с епилепсия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При анализ на три големи проучвания се установява че честотата на регистрация на ИЕР е между 29-55 % от болните. /</a:t>
            </a:r>
            <a:r>
              <a:rPr lang="en-US" sz="2400" dirty="0" smtClean="0">
                <a:latin typeface="Times New Roman" pitchFamily="18" charset="0"/>
              </a:rPr>
              <a:t>Ajmone- Marsan C, Zivin LS.1970;Goodin DS, Aminoff MJ, 1984 Salinsky M. Kanter R.1987/.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При</a:t>
            </a:r>
            <a:r>
              <a:rPr lang="en-US" sz="2800" dirty="0" smtClean="0">
                <a:latin typeface="Times New Roman" pitchFamily="18" charset="0"/>
              </a:rPr>
              <a:t> две от проучванията се посочва, че  при провеждане на няколко изследвания през вариращ период от време се наблюдава до 80-90%. </a:t>
            </a:r>
            <a:endParaRPr lang="bg-BG" sz="2800" dirty="0" smtClean="0"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90 % честота на регистрация на ИЕР се установяват на четвъртото проведено ЕЕГ при повечето изследвания </a:t>
            </a:r>
            <a:r>
              <a:rPr lang="en-US" sz="2800" dirty="0" smtClean="0">
                <a:latin typeface="Times New Roman" pitchFamily="18" charset="0"/>
              </a:rPr>
              <a:t>/</a:t>
            </a:r>
            <a:r>
              <a:rPr lang="en-US" sz="2400" dirty="0" smtClean="0">
                <a:latin typeface="Times New Roman" pitchFamily="18" charset="0"/>
              </a:rPr>
              <a:t>Ajmone-Marsan C, Zivin LS.1970; Salinsky M. Kanter R.1987/.</a:t>
            </a:r>
            <a:r>
              <a:rPr lang="en-US" sz="2800" dirty="0" smtClean="0">
                <a:latin typeface="Times New Roman" pitchFamily="18" charset="0"/>
              </a:rPr>
              <a:t> 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Епилепсия – диференциална диагноза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91264" cy="3168352"/>
          </a:xfrm>
        </p:spPr>
        <p:txBody>
          <a:bodyPr>
            <a:normAutofit lnSpcReduction="10000"/>
          </a:bodyPr>
          <a:lstStyle/>
          <a:p>
            <a:r>
              <a:rPr lang="bg-BG" sz="3200" b="1" dirty="0" smtClean="0"/>
              <a:t>Пароксизмални състояния, които </a:t>
            </a:r>
            <a:r>
              <a:rPr lang="bg-BG" sz="3200" b="1" i="1" dirty="0" smtClean="0"/>
              <a:t>рядко </a:t>
            </a:r>
            <a:r>
              <a:rPr lang="bg-BG" sz="3200" b="1" dirty="0" smtClean="0"/>
              <a:t>могат да наподобяват епилепсия</a:t>
            </a:r>
            <a:r>
              <a:rPr lang="bg-BG" sz="3200" dirty="0" smtClean="0"/>
              <a:t>:</a:t>
            </a:r>
          </a:p>
          <a:p>
            <a:pPr>
              <a:buFontTx/>
              <a:buChar char="-"/>
            </a:pPr>
            <a:r>
              <a:rPr lang="bg-BG" sz="3200" dirty="0" smtClean="0"/>
              <a:t>Чести: мигрена, транзиторни исхемични атаки</a:t>
            </a:r>
          </a:p>
          <a:p>
            <a:pPr>
              <a:buFontTx/>
              <a:buChar char="-"/>
            </a:pPr>
            <a:r>
              <a:rPr lang="bg-BG" sz="3200" dirty="0" smtClean="0"/>
              <a:t>Рядко: т. нар. метаболитни заболявания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Сензитивност на ЕЕГ- честота на ИЕР при болни с епилепсия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При провеждане на ЕЕГ при болни с един пристъп са намерени при </a:t>
            </a:r>
            <a:r>
              <a:rPr lang="bg-BG" sz="2800" dirty="0" smtClean="0">
                <a:solidFill>
                  <a:srgbClr val="FF0000"/>
                </a:solidFill>
                <a:latin typeface="Times New Roman" pitchFamily="18" charset="0"/>
              </a:rPr>
              <a:t>12% </a:t>
            </a:r>
            <a:r>
              <a:rPr lang="bg-BG" sz="2800" dirty="0" smtClean="0">
                <a:latin typeface="Times New Roman" pitchFamily="18" charset="0"/>
              </a:rPr>
              <a:t>от болните са намерени ИЕР. 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При повторно изследване са установени още около </a:t>
            </a:r>
            <a:r>
              <a:rPr lang="bg-BG" sz="2800" dirty="0" smtClean="0">
                <a:solidFill>
                  <a:srgbClr val="FF0000"/>
                </a:solidFill>
                <a:latin typeface="Times New Roman" pitchFamily="18" charset="0"/>
              </a:rPr>
              <a:t>14%</a:t>
            </a:r>
            <a:r>
              <a:rPr lang="bg-BG" sz="2800" dirty="0" smtClean="0">
                <a:latin typeface="Times New Roman" pitchFamily="18" charset="0"/>
              </a:rPr>
              <a:t> т.е. 26 % са с установени ИЕР </a:t>
            </a:r>
            <a:r>
              <a:rPr lang="bg-BG" dirty="0" smtClean="0">
                <a:latin typeface="Times New Roman" pitchFamily="18" charset="0"/>
              </a:rPr>
              <a:t>/</a:t>
            </a:r>
            <a:r>
              <a:rPr lang="en-US" dirty="0" smtClean="0">
                <a:latin typeface="Times New Roman" pitchFamily="18" charset="0"/>
              </a:rPr>
              <a:t>Van Donselaar et al 1992</a:t>
            </a:r>
            <a:r>
              <a:rPr lang="en-US" sz="2800" dirty="0" smtClean="0">
                <a:latin typeface="Times New Roman" pitchFamily="18" charset="0"/>
              </a:rPr>
              <a:t>/.</a:t>
            </a:r>
            <a:r>
              <a:rPr lang="en-US" sz="2400" dirty="0" smtClean="0">
                <a:latin typeface="Times New Roman" pitchFamily="18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Нормално ЕЕГ е установено при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50 %</a:t>
            </a:r>
            <a:r>
              <a:rPr lang="en-US" sz="2800" dirty="0" smtClean="0">
                <a:latin typeface="Times New Roman" pitchFamily="18" charset="0"/>
              </a:rPr>
              <a:t> от болните.</a:t>
            </a:r>
            <a:endParaRPr lang="bg-BG" sz="2800" dirty="0" smtClean="0"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При </a:t>
            </a:r>
            <a:r>
              <a:rPr lang="bg-BG" sz="2800" dirty="0" smtClean="0">
                <a:solidFill>
                  <a:srgbClr val="FF0000"/>
                </a:solidFill>
                <a:latin typeface="Times New Roman" pitchFamily="18" charset="0"/>
              </a:rPr>
              <a:t>34%</a:t>
            </a:r>
            <a:r>
              <a:rPr lang="bg-BG" sz="2800" dirty="0" smtClean="0">
                <a:latin typeface="Times New Roman" pitchFamily="18" charset="0"/>
              </a:rPr>
              <a:t> са регистрирани дифузни неспецифични промени.</a:t>
            </a:r>
            <a:endParaRPr lang="en-US" sz="2800" dirty="0" smtClean="0">
              <a:latin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92088"/>
          </a:xfrm>
        </p:spPr>
        <p:txBody>
          <a:bodyPr>
            <a:noAutofit/>
          </a:bodyPr>
          <a:lstStyle/>
          <a:p>
            <a:r>
              <a:rPr lang="en-US" sz="3600" dirty="0" smtClean="0"/>
              <a:t>Фактори, </a:t>
            </a:r>
            <a:r>
              <a:rPr lang="bg-BG" sz="3600" dirty="0" smtClean="0"/>
              <a:t>свързани</a:t>
            </a:r>
            <a:r>
              <a:rPr lang="en-US" sz="3600" dirty="0" smtClean="0"/>
              <a:t> с регистрация на ИЕР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0" hangingPunct="0"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</a:rPr>
              <a:t>1. По честа регистрация при деца</a:t>
            </a:r>
          </a:p>
          <a:p>
            <a:pPr algn="just" eaLnBrk="0" hangingPunct="0"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</a:rPr>
              <a:t>2. Епилепсия</a:t>
            </a:r>
            <a:r>
              <a:rPr lang="bg-BG" sz="2800" dirty="0" smtClean="0">
                <a:latin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</a:rPr>
              <a:t> дебютирала в ранното детство.</a:t>
            </a:r>
          </a:p>
          <a:p>
            <a:pPr algn="just" eaLnBrk="0" hangingPunct="0"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</a:rPr>
              <a:t>3. Приема на медикаменти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4000" dirty="0" smtClean="0"/>
              <a:t>ИЕР при индивиди без установена диагноза епилепсия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Наблюдавани са центротемпорални, генерализирани и фотопароксизмални прояви. 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По-често при деца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При близки родственици на болни с идиопатични епилепсии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40 % от центротемпоралните ИЕР и 50% от окципиталните ИЕР са асоциирани с епилепсия /Kellaway P.</a:t>
            </a:r>
            <a:r>
              <a:rPr lang="bg-BG" sz="2800" dirty="0" smtClean="0">
                <a:latin typeface="Times New Roman" pitchFamily="18" charset="0"/>
              </a:rPr>
              <a:t> 2011</a:t>
            </a:r>
            <a:r>
              <a:rPr lang="en-US" sz="2800" dirty="0" smtClean="0">
                <a:latin typeface="Times New Roman" pitchFamily="18" charset="0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Прогнотично значение на ЕЕГ след първи непровокиран пристъп.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ЕЕГ абнормностите имат значимо влияние на независим фактор при идиопатичните епилепсии. Особено голямо значение имат генерализирани ИЕР в ЕЕГ.</a:t>
            </a:r>
            <a:r>
              <a:rPr lang="en-US" sz="2800" dirty="0" smtClean="0">
                <a:latin typeface="Times New Roman" pitchFamily="18" charset="0"/>
              </a:rPr>
              <a:t> (Hauser WA et al. 1990; Shinnar S. et al. 1990)</a:t>
            </a:r>
            <a:r>
              <a:rPr lang="bg-BG" sz="2800" dirty="0" smtClean="0">
                <a:latin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Метаанализ на три големи проучвания потвръждава, че при </a:t>
            </a:r>
            <a:endParaRPr lang="bg-BG" sz="2800" dirty="0" smtClean="0"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симптоматичните 1,4 пъти се повишава риска от втори непровокиран пристъп. </a:t>
            </a:r>
            <a:endParaRPr lang="bg-BG" sz="2800" dirty="0" smtClean="0"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идиопатичните форми, той е</a:t>
            </a:r>
            <a:r>
              <a:rPr lang="bg-BG" sz="2800" dirty="0" smtClean="0">
                <a:latin typeface="Times New Roman" pitchFamily="18" charset="0"/>
              </a:rPr>
              <a:t> повишен</a:t>
            </a:r>
            <a:r>
              <a:rPr lang="en-US" sz="2800" dirty="0" smtClean="0">
                <a:latin typeface="Times New Roman" pitchFamily="18" charset="0"/>
              </a:rPr>
              <a:t> 1,9 пъти, 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Н</a:t>
            </a:r>
            <a:r>
              <a:rPr lang="en-US" sz="2800" dirty="0" smtClean="0">
                <a:latin typeface="Times New Roman" pitchFamily="18" charset="0"/>
              </a:rPr>
              <a:t>аличието на ИЕР е с по-голяма вероятност за втори пристъп от наличието на неспецифични абнормности в ЕЕГ</a:t>
            </a:r>
            <a:r>
              <a:rPr lang="bg-BG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(Berg AT, Shinnar S. 1991).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Прогнотично значение на ЕЕГ след първи непровокиран пристъп</a:t>
            </a:r>
            <a:r>
              <a:rPr lang="en-US" sz="5400" dirty="0" smtClean="0"/>
              <a:t>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Проучванията показват, че ако приемем изследването на  деца без ЕЕГ абнормности за референтно, то </a:t>
            </a:r>
            <a:endParaRPr lang="bg-BG" sz="2800" dirty="0" smtClean="0"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при наличие на ИЕР в ЕЕГ риска е 2</a:t>
            </a:r>
            <a:r>
              <a:rPr lang="bg-BG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пъти по-висок, </a:t>
            </a:r>
            <a:endParaRPr lang="bg-BG" sz="2800" dirty="0" smtClean="0"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при регистрация на неепилептиформни промени, той е 1,3 пъти по-висок /</a:t>
            </a:r>
            <a:r>
              <a:rPr lang="en-US" sz="2400" dirty="0" smtClean="0">
                <a:latin typeface="Times New Roman" pitchFamily="18" charset="0"/>
              </a:rPr>
              <a:t>Berg AT, Shinnar S. 1991/.</a:t>
            </a:r>
            <a:r>
              <a:rPr lang="en-US" sz="2800" dirty="0" smtClean="0">
                <a:latin typeface="Times New Roman" pitchFamily="18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От друга страна наличието на парциани пристъпи е свързано с по-висока вероятност за поява на пристъпите независимо от наличието или не на епилептиформни абнормности.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Прогностична роля на ЕЕГ след спиране на </a:t>
            </a:r>
            <a:r>
              <a:rPr lang="bg-BG" sz="5400" dirty="0" smtClean="0"/>
              <a:t>АЕМ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Естествено е да се очаква, че </a:t>
            </a:r>
            <a:r>
              <a:rPr lang="bg-BG" sz="2800" dirty="0" smtClean="0">
                <a:latin typeface="Times New Roman" pitchFamily="18" charset="0"/>
              </a:rPr>
              <a:t>регистрацията </a:t>
            </a:r>
            <a:r>
              <a:rPr lang="en-US" sz="2800" dirty="0" smtClean="0">
                <a:latin typeface="Times New Roman" pitchFamily="18" charset="0"/>
              </a:rPr>
              <a:t>на ЕЕГ абнормности е с</a:t>
            </a:r>
            <a:r>
              <a:rPr lang="bg-BG" sz="2800" dirty="0" smtClean="0">
                <a:latin typeface="Times New Roman" pitchFamily="18" charset="0"/>
              </a:rPr>
              <a:t>вързано с</a:t>
            </a:r>
            <a:r>
              <a:rPr lang="en-US" sz="2800" dirty="0" smtClean="0">
                <a:latin typeface="Times New Roman" pitchFamily="18" charset="0"/>
              </a:rPr>
              <a:t> увеличен риск за развитие на релапс след спиране на терапията. </a:t>
            </a:r>
            <a:endParaRPr lang="bg-BG" sz="2800" dirty="0" smtClean="0"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Не е ясно коя от</a:t>
            </a:r>
            <a:r>
              <a:rPr lang="bg-BG" sz="2800" dirty="0" smtClean="0">
                <a:latin typeface="Times New Roman" pitchFamily="18" charset="0"/>
              </a:rPr>
              <a:t> следните</a:t>
            </a:r>
            <a:r>
              <a:rPr lang="en-US" sz="2800" dirty="0" smtClean="0">
                <a:latin typeface="Times New Roman" pitchFamily="18" charset="0"/>
              </a:rPr>
              <a:t> характеристики на ЕЕГ е от най-същестено значение</a:t>
            </a:r>
            <a:r>
              <a:rPr lang="bg-BG" sz="2800" dirty="0" smtClean="0">
                <a:latin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ЕЕГ при появата на първия пристъп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ЕЕГ картина при спиране на лечението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Динамиката между изходните характеристики и последвалите ги изследвания.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Наличието на ИЕР</a:t>
            </a:r>
            <a:r>
              <a:rPr lang="bg-BG" sz="2800" b="1" dirty="0" smtClean="0">
                <a:latin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</a:rPr>
              <a:t>- най-висок</a:t>
            </a:r>
            <a:r>
              <a:rPr lang="bg-BG" sz="2800" b="1" dirty="0" smtClean="0">
                <a:latin typeface="Times New Roman" pitchFamily="18" charset="0"/>
              </a:rPr>
              <a:t>о</a:t>
            </a:r>
            <a:r>
              <a:rPr lang="en-US" sz="2800" b="1" dirty="0" smtClean="0">
                <a:latin typeface="Times New Roman" pitchFamily="18" charset="0"/>
              </a:rPr>
              <a:t> прогн</a:t>
            </a:r>
            <a:r>
              <a:rPr lang="bg-BG" sz="2800" b="1" dirty="0" smtClean="0">
                <a:latin typeface="Times New Roman" pitchFamily="18" charset="0"/>
              </a:rPr>
              <a:t>остично значение</a:t>
            </a:r>
            <a:r>
              <a:rPr lang="en-US" sz="2800" b="1" dirty="0" smtClean="0">
                <a:latin typeface="Times New Roman" pitchFamily="18" charset="0"/>
              </a:rPr>
              <a:t> при оценката на ЕЕГ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</a:rPr>
              <a:t>Дали ЕЕГ дава друга допълнителна информация, извън диагнозата на епилептичния синдром.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Прогностична роля на ЕЕГ след спиране на </a:t>
            </a:r>
            <a:r>
              <a:rPr lang="bg-BG" sz="4800" dirty="0" smtClean="0"/>
              <a:t>АЕМ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01832"/>
          </a:xfrm>
        </p:spPr>
        <p:txBody>
          <a:bodyPr>
            <a:norm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Medical Research Counsil AED Withdrawal Study Group 1991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При болни с ГТКП се наблюдава най-значим риск от поява на пристъпите при наличие на генерализирани ИЕР. </a:t>
            </a:r>
          </a:p>
          <a:p>
            <a:pPr algn="just" eaLnBrk="0" hangingPunct="0">
              <a:spcBef>
                <a:spcPct val="50000"/>
              </a:spcBef>
            </a:pPr>
            <a:r>
              <a:rPr lang="bg-BG" sz="2800" dirty="0" smtClean="0">
                <a:latin typeface="Times New Roman" pitchFamily="18" charset="0"/>
              </a:rPr>
              <a:t>Фокалните или дифузните епилептформни прояви са свързани с по-нисък риск от генерализираните ИЕР.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Прогностична роля на ЕЕГ след спиране на </a:t>
            </a:r>
            <a:r>
              <a:rPr lang="bg-BG" sz="5400" dirty="0" smtClean="0"/>
              <a:t>АЕМ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При провеждане на анализи за връзка на отделните фактори с вероятността за поява на пристъпи след </a:t>
            </a:r>
            <a:r>
              <a:rPr lang="bg-BG" sz="2800" dirty="0" smtClean="0">
                <a:latin typeface="Times New Roman" pitchFamily="18" charset="0"/>
              </a:rPr>
              <a:t>спиране</a:t>
            </a:r>
            <a:r>
              <a:rPr lang="en-US" sz="2800" dirty="0" smtClean="0">
                <a:latin typeface="Times New Roman" pitchFamily="18" charset="0"/>
              </a:rPr>
              <a:t> на терапията се установява</a:t>
            </a:r>
            <a:r>
              <a:rPr lang="bg-BG" sz="2800" dirty="0" smtClean="0">
                <a:latin typeface="Times New Roman" pitchFamily="18" charset="0"/>
              </a:rPr>
              <a:t>т следни</a:t>
            </a:r>
            <a:r>
              <a:rPr lang="en-US" sz="2800" dirty="0" smtClean="0">
                <a:latin typeface="Times New Roman" pitchFamily="18" charset="0"/>
              </a:rPr>
              <a:t> 4 най-важни фактора</a:t>
            </a:r>
            <a:r>
              <a:rPr lang="bg-BG" sz="2800" dirty="0" smtClean="0">
                <a:latin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</a:rPr>
              <a:t>свързани с находката при провеждане на ЕЕГ.</a:t>
            </a:r>
          </a:p>
          <a:p>
            <a:pPr algn="just" eaLnBrk="0" hangingPunct="0"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</a:rPr>
              <a:t>1. </a:t>
            </a:r>
            <a:r>
              <a:rPr lang="bg-BG" sz="2800" dirty="0" smtClean="0">
                <a:latin typeface="Times New Roman" pitchFamily="18" charset="0"/>
              </a:rPr>
              <a:t>Връзката</a:t>
            </a:r>
            <a:r>
              <a:rPr lang="en-US" sz="2800" dirty="0" smtClean="0">
                <a:latin typeface="Times New Roman" pitchFamily="18" charset="0"/>
              </a:rPr>
              <a:t> между възрастта на първия пристъп и наличието на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забавяне</a:t>
            </a:r>
            <a:r>
              <a:rPr lang="bg-BG" sz="2800" dirty="0" smtClean="0">
                <a:solidFill>
                  <a:srgbClr val="FF0000"/>
                </a:solidFill>
                <a:latin typeface="Times New Roman" pitchFamily="18" charset="0"/>
              </a:rPr>
              <a:t> на основната активност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</a:rPr>
              <a:t>2. Наличие на ИЕР</a:t>
            </a:r>
          </a:p>
          <a:p>
            <a:pPr algn="just" eaLnBrk="0" hangingPunct="0"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</a:rPr>
              <a:t>3. Наличие на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забавяне в ЕЕГ</a:t>
            </a:r>
          </a:p>
          <a:p>
            <a:pPr algn="just" eaLnBrk="0" hangingPunct="0">
              <a:spcBef>
                <a:spcPct val="50000"/>
              </a:spcBef>
              <a:buNone/>
            </a:pPr>
            <a:r>
              <a:rPr lang="en-US" sz="2800" dirty="0" smtClean="0">
                <a:latin typeface="Times New Roman" pitchFamily="18" charset="0"/>
              </a:rPr>
              <a:t>4. Подобрението в ЕЕГ картина при спиране на лечението в сравнение с ЕЕГ картината при поставяне на диагнозата</a:t>
            </a:r>
            <a:r>
              <a:rPr lang="bg-BG" sz="2800" dirty="0" smtClean="0">
                <a:latin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ЕЕГ и внимание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Повишаването на вниманието води до съществена и лесно измерима промяна на ЕЕГ.</a:t>
            </a:r>
          </a:p>
          <a:p>
            <a:r>
              <a:rPr lang="bg-BG" sz="2800" dirty="0" smtClean="0"/>
              <a:t>Вниманието модулира всички когнитивни системи и взаимодейства с работната памет и екзекутивните функции.</a:t>
            </a:r>
          </a:p>
          <a:p>
            <a:r>
              <a:rPr lang="bg-BG" sz="2800" dirty="0" smtClean="0"/>
              <a:t>В литературата съществува значимо припокриване между внимание и когнитивни функции, на тези понятия трябва да бъдат разграничавани.</a:t>
            </a:r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ЕЕГ и внимание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Приема се, че вниманието се състои от три компонента, обслужвани от различни неврални мрежи:</a:t>
            </a:r>
          </a:p>
          <a:p>
            <a:pPr marL="514350" indent="-514350">
              <a:buAutoNum type="arabicPeriod"/>
            </a:pPr>
            <a:r>
              <a:rPr lang="bg-BG" dirty="0" smtClean="0">
                <a:solidFill>
                  <a:srgbClr val="002060"/>
                </a:solidFill>
              </a:rPr>
              <a:t>Бодрост </a:t>
            </a:r>
            <a:r>
              <a:rPr lang="en-US" dirty="0" smtClean="0"/>
              <a:t>(</a:t>
            </a:r>
            <a:r>
              <a:rPr lang="bg-BG" dirty="0" smtClean="0"/>
              <a:t>постигане и поддържане на състояние на висока чувствителност към стимули за определен период от време</a:t>
            </a:r>
            <a:r>
              <a:rPr lang="en-US" dirty="0" smtClean="0"/>
              <a:t>)</a:t>
            </a:r>
            <a:endParaRPr lang="bg-BG" dirty="0" smtClean="0"/>
          </a:p>
          <a:p>
            <a:pPr marL="514350" indent="-514350">
              <a:buAutoNum type="arabicPeriod"/>
            </a:pPr>
            <a:r>
              <a:rPr lang="bg-BG" dirty="0" smtClean="0">
                <a:solidFill>
                  <a:srgbClr val="002060"/>
                </a:solidFill>
              </a:rPr>
              <a:t>Ориентиране</a:t>
            </a:r>
            <a:r>
              <a:rPr lang="bg-BG" dirty="0" smtClean="0"/>
              <a:t> </a:t>
            </a:r>
            <a:r>
              <a:rPr lang="en-US" dirty="0" smtClean="0"/>
              <a:t>(</a:t>
            </a:r>
            <a:r>
              <a:rPr lang="bg-BG" dirty="0" smtClean="0"/>
              <a:t>отклоняване, изместване и ново ангажиране на вниманието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bg-BG" dirty="0" smtClean="0">
                <a:solidFill>
                  <a:srgbClr val="002060"/>
                </a:solidFill>
              </a:rPr>
              <a:t>Екзекутивно внимание</a:t>
            </a:r>
            <a:r>
              <a:rPr lang="bg-BG" dirty="0" smtClean="0"/>
              <a:t> </a:t>
            </a:r>
            <a:r>
              <a:rPr lang="en-US" dirty="0" smtClean="0"/>
              <a:t>(</a:t>
            </a:r>
            <a:r>
              <a:rPr lang="bg-BG" dirty="0" smtClean="0"/>
              <a:t>контрол върху изпълнението на задачите</a:t>
            </a:r>
            <a:r>
              <a:rPr lang="en-US" dirty="0" smtClean="0"/>
              <a:t>)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4000" dirty="0" smtClean="0"/>
              <a:t>Класификация на видовете епилептични пристъпи и семиология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136904" cy="3960440"/>
          </a:xfrm>
        </p:spPr>
        <p:txBody>
          <a:bodyPr>
            <a:noAutofit/>
          </a:bodyPr>
          <a:lstStyle/>
          <a:p>
            <a:r>
              <a:rPr lang="bg-BG" sz="2400" dirty="0" smtClean="0"/>
              <a:t>Класификацията на </a:t>
            </a:r>
            <a:r>
              <a:rPr lang="en-US" sz="2400" dirty="0" smtClean="0"/>
              <a:t>ILAE (</a:t>
            </a:r>
            <a:r>
              <a:rPr lang="bg-BG" sz="2400" dirty="0" smtClean="0"/>
              <a:t>класическата от 1981 и 1989</a:t>
            </a:r>
            <a:r>
              <a:rPr lang="en-US" sz="2400" dirty="0" smtClean="0"/>
              <a:t>) </a:t>
            </a:r>
            <a:r>
              <a:rPr lang="bg-BG" sz="2400" dirty="0" smtClean="0"/>
              <a:t>и по-новата, но все още неприета официално семиологична класификация на епилептичните пристъпи.</a:t>
            </a:r>
          </a:p>
          <a:p>
            <a:r>
              <a:rPr lang="bg-BG" sz="2400" dirty="0" smtClean="0"/>
              <a:t>Диагностичните затруднения могат да се дължат на:</a:t>
            </a:r>
          </a:p>
          <a:p>
            <a:pPr>
              <a:buFontTx/>
              <a:buChar char="-"/>
            </a:pPr>
            <a:r>
              <a:rPr lang="bg-BG" sz="2400" dirty="0" smtClean="0"/>
              <a:t>Неадекватна анамнеза</a:t>
            </a:r>
          </a:p>
          <a:p>
            <a:pPr>
              <a:buFontTx/>
              <a:buChar char="-"/>
            </a:pPr>
            <a:r>
              <a:rPr lang="bg-BG" sz="2400" dirty="0" smtClean="0"/>
              <a:t>Прости парциални пристъпи – описание</a:t>
            </a:r>
          </a:p>
          <a:p>
            <a:pPr>
              <a:buFontTx/>
              <a:buChar char="-"/>
            </a:pPr>
            <a:r>
              <a:rPr lang="bg-BG" sz="2400" dirty="0" smtClean="0"/>
              <a:t>Комплексни парциални пристъпи с фронтална генеза</a:t>
            </a:r>
          </a:p>
          <a:p>
            <a:pPr>
              <a:buFontTx/>
              <a:buChar char="-"/>
            </a:pPr>
            <a:r>
              <a:rPr lang="bg-BG" sz="2400" dirty="0" smtClean="0"/>
              <a:t>Класифициране на т.нар. атипични абсанси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Внимание – психофизиология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002060"/>
                </a:solidFill>
              </a:rPr>
              <a:t>Бодрост</a:t>
            </a:r>
            <a:r>
              <a:rPr lang="bg-BG" dirty="0" smtClean="0"/>
              <a:t> – поддържа се от стволовата възбудна система с участието на десния церебрален кортекс</a:t>
            </a:r>
          </a:p>
          <a:p>
            <a:r>
              <a:rPr lang="bg-BG" dirty="0" smtClean="0">
                <a:solidFill>
                  <a:srgbClr val="002060"/>
                </a:solidFill>
              </a:rPr>
              <a:t>Ориентиране</a:t>
            </a:r>
            <a:r>
              <a:rPr lang="bg-BG" dirty="0" smtClean="0"/>
              <a:t> – задача на някои челните области, например челното очно поле</a:t>
            </a:r>
          </a:p>
          <a:p>
            <a:r>
              <a:rPr lang="bg-BG" dirty="0" smtClean="0">
                <a:solidFill>
                  <a:srgbClr val="002060"/>
                </a:solidFill>
              </a:rPr>
              <a:t>Екзекутивно внимание</a:t>
            </a:r>
            <a:r>
              <a:rPr lang="bg-BG" dirty="0" smtClean="0"/>
              <a:t> – наскоро бе доказано, че екзекутивното внимание се обслужва от две различни мрежи на контрол отгоре-надолу</a:t>
            </a:r>
            <a:r>
              <a:rPr lang="en-US" dirty="0" smtClean="0"/>
              <a:t>:</a:t>
            </a:r>
            <a:endParaRPr lang="bg-BG" dirty="0" smtClean="0"/>
          </a:p>
          <a:p>
            <a:pPr>
              <a:buFont typeface="Wingdings" pitchFamily="2" charset="2"/>
              <a:buChar char="Ø"/>
            </a:pPr>
            <a:r>
              <a:rPr lang="bg-BG" dirty="0" smtClean="0"/>
              <a:t>медиофронталния и предния цингуларен кортекс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/>
              <a:t>фронто-париеталната мрежа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ЕЕГ и внимание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Една теория обяснява импулсивността с възможността за  нарушение на вниманието.</a:t>
            </a:r>
          </a:p>
          <a:p>
            <a:r>
              <a:rPr lang="bg-BG" dirty="0" smtClean="0"/>
              <a:t>За един медикамент е доказано, че повишава вниманието и подобрява екзекутивните функции, към което изследователите са се начочили след наличие на ЕЕГ корелация.</a:t>
            </a:r>
          </a:p>
          <a:p>
            <a:r>
              <a:rPr lang="bg-BG" dirty="0" smtClean="0"/>
              <a:t>Най-новите поведенчески теории </a:t>
            </a:r>
          </a:p>
          <a:p>
            <a:r>
              <a:rPr lang="bg-BG" dirty="0" smtClean="0"/>
              <a:t>Импулсивност – креативност</a:t>
            </a:r>
          </a:p>
          <a:p>
            <a:r>
              <a:rPr lang="bg-BG" dirty="0" smtClean="0"/>
              <a:t>Квантитативна ЕЕГ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864096"/>
          </a:xfrm>
        </p:spPr>
        <p:txBody>
          <a:bodyPr/>
          <a:lstStyle/>
          <a:p>
            <a:r>
              <a:rPr lang="bg-BG" dirty="0" smtClean="0"/>
              <a:t>ИЗВОДИ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Autofit/>
          </a:bodyPr>
          <a:lstStyle/>
          <a:p>
            <a:pPr eaLnBrk="0" hangingPunct="0">
              <a:spcBef>
                <a:spcPct val="50000"/>
              </a:spcBef>
            </a:pPr>
            <a:r>
              <a:rPr lang="bg-BG" sz="2000" dirty="0" smtClean="0">
                <a:latin typeface="Times New Roman" pitchFamily="18" charset="0"/>
              </a:rPr>
              <a:t>Много състояния могат да имитират епилепсия</a:t>
            </a:r>
          </a:p>
          <a:p>
            <a:pPr eaLnBrk="0" hangingPunct="0">
              <a:spcBef>
                <a:spcPct val="50000"/>
              </a:spcBef>
            </a:pPr>
            <a:r>
              <a:rPr lang="bg-BG" sz="2000" dirty="0" smtClean="0">
                <a:solidFill>
                  <a:srgbClr val="FF0000"/>
                </a:solidFill>
                <a:latin typeface="Times New Roman" pitchFamily="18" charset="0"/>
              </a:rPr>
              <a:t>Детайлната анамнеза от очевидец може да не бъде достатъчна за поставяне на клиничната диагноза</a:t>
            </a:r>
          </a:p>
          <a:p>
            <a:pPr eaLnBrk="0" hangingPunct="0">
              <a:spcBef>
                <a:spcPct val="50000"/>
              </a:spcBef>
            </a:pPr>
            <a:r>
              <a:rPr lang="bg-BG" sz="2000" dirty="0" smtClean="0">
                <a:latin typeface="Times New Roman" pitchFamily="18" charset="0"/>
              </a:rPr>
              <a:t>Фамилност и клинични белези на подобни на припадъци пароксизми са в основата на </a:t>
            </a:r>
            <a:r>
              <a:rPr lang="bg-BG" sz="2000" dirty="0" smtClean="0">
                <a:solidFill>
                  <a:srgbClr val="FF0000"/>
                </a:solidFill>
                <a:latin typeface="Times New Roman" pitchFamily="18" charset="0"/>
              </a:rPr>
              <a:t>избягване на грешна диагноза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ЕЕГ е важен и неотменим метод при диагностичната оценка </a:t>
            </a:r>
            <a:r>
              <a:rPr lang="bg-BG" sz="2000" dirty="0" smtClean="0">
                <a:latin typeface="Times New Roman" pitchFamily="18" charset="0"/>
              </a:rPr>
              <a:t>и проследяване </a:t>
            </a:r>
            <a:r>
              <a:rPr lang="en-US" sz="2000" dirty="0" smtClean="0">
                <a:latin typeface="Times New Roman" pitchFamily="18" charset="0"/>
              </a:rPr>
              <a:t>на болни с епилепсия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Провеждането на редовни ЕЕГ изследвания дава възможност за точна оценка на състоянието и изграждане на</a:t>
            </a:r>
            <a:r>
              <a:rPr lang="bg-BG" sz="2000" dirty="0" smtClean="0">
                <a:latin typeface="Times New Roman" pitchFamily="18" charset="0"/>
              </a:rPr>
              <a:t> терапевтичен и </a:t>
            </a:r>
            <a:r>
              <a:rPr lang="en-US" sz="2000" dirty="0" smtClean="0">
                <a:latin typeface="Times New Roman" pitchFamily="18" charset="0"/>
              </a:rPr>
              <a:t>прогностич</a:t>
            </a:r>
            <a:r>
              <a:rPr lang="bg-BG" sz="2000" dirty="0" smtClean="0">
                <a:latin typeface="Times New Roman" pitchFamily="18" charset="0"/>
              </a:rPr>
              <a:t>ен</a:t>
            </a:r>
            <a:r>
              <a:rPr lang="en-US" sz="2000" dirty="0" smtClean="0">
                <a:latin typeface="Times New Roman" pitchFamily="18" charset="0"/>
              </a:rPr>
              <a:t> план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ЕЕГ изследването е със значима прогностична стойност  при вземане на решение за започване</a:t>
            </a:r>
            <a:r>
              <a:rPr lang="bg-BG" sz="2000" dirty="0" smtClean="0">
                <a:latin typeface="Times New Roman" pitchFamily="18" charset="0"/>
              </a:rPr>
              <a:t>, </a:t>
            </a:r>
            <a:r>
              <a:rPr lang="bg-BG" sz="2000" dirty="0" smtClean="0">
                <a:solidFill>
                  <a:srgbClr val="FF0000"/>
                </a:solidFill>
                <a:latin typeface="Times New Roman" pitchFamily="18" charset="0"/>
              </a:rPr>
              <a:t>определяне на вида </a:t>
            </a:r>
            <a:r>
              <a:rPr lang="en-US" sz="2000" dirty="0" smtClean="0">
                <a:latin typeface="Times New Roman" pitchFamily="18" charset="0"/>
              </a:rPr>
              <a:t>или спиране на </a:t>
            </a:r>
            <a:r>
              <a:rPr lang="bg-BG" sz="2000" dirty="0" smtClean="0">
                <a:latin typeface="Times New Roman" pitchFamily="18" charset="0"/>
              </a:rPr>
              <a:t>анти</a:t>
            </a:r>
            <a:r>
              <a:rPr lang="en-US" sz="2000" dirty="0" smtClean="0">
                <a:latin typeface="Times New Roman" pitchFamily="18" charset="0"/>
              </a:rPr>
              <a:t>епилептичната терапия</a:t>
            </a:r>
            <a:r>
              <a:rPr lang="bg-BG" sz="1800" dirty="0" smtClean="0"/>
              <a:t>.</a:t>
            </a:r>
            <a:endParaRPr lang="en-US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RETIGABINE (TROBALT) </a:t>
            </a:r>
            <a:r>
              <a:rPr lang="bg-BG" sz="3600" dirty="0" smtClean="0"/>
              <a:t>при пациенти с епилепсия – електроклинични корелации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bg-BG" sz="2800" dirty="0" smtClean="0"/>
              <a:t>Дизайн на клиничното наблюдение</a:t>
            </a:r>
          </a:p>
          <a:p>
            <a:r>
              <a:rPr lang="bg-BG" sz="2800" dirty="0" smtClean="0"/>
              <a:t>Преди включването на </a:t>
            </a:r>
            <a:r>
              <a:rPr lang="en-US" sz="2800" dirty="0" smtClean="0"/>
              <a:t>Retigabine</a:t>
            </a:r>
            <a:endParaRPr lang="bg-BG" sz="2800" dirty="0" smtClean="0"/>
          </a:p>
          <a:p>
            <a:r>
              <a:rPr lang="bg-BG" sz="2800" dirty="0" smtClean="0"/>
              <a:t>6 месеца след добавяне на </a:t>
            </a:r>
            <a:r>
              <a:rPr lang="en-US" sz="2800" dirty="0" smtClean="0"/>
              <a:t>Retigabine</a:t>
            </a:r>
            <a:endParaRPr lang="bg-BG" sz="2800" dirty="0" smtClean="0"/>
          </a:p>
          <a:p>
            <a:r>
              <a:rPr lang="bg-BG" sz="2800" dirty="0" smtClean="0">
                <a:solidFill>
                  <a:srgbClr val="FF0000"/>
                </a:solidFill>
              </a:rPr>
              <a:t>Основната терапия не е била непроменена за периода на наблюдението</a:t>
            </a:r>
          </a:p>
          <a:p>
            <a:endParaRPr lang="bg-BG" sz="2800" dirty="0" smtClean="0"/>
          </a:p>
          <a:p>
            <a:r>
              <a:rPr lang="bg-BG" sz="2800" dirty="0" smtClean="0"/>
              <a:t>Контингент – 57 пациенти с фармакорезистентна епилепсия</a:t>
            </a:r>
          </a:p>
          <a:p>
            <a:pPr>
              <a:buNone/>
            </a:pPr>
            <a:endParaRPr lang="bg-BG" sz="2800" dirty="0" smtClean="0"/>
          </a:p>
          <a:p>
            <a:r>
              <a:rPr lang="bg-BG" sz="2800" dirty="0" smtClean="0"/>
              <a:t>Оценка на следните фактори:</a:t>
            </a:r>
          </a:p>
          <a:p>
            <a:pPr>
              <a:buFontTx/>
              <a:buChar char="-"/>
            </a:pPr>
            <a:r>
              <a:rPr lang="bg-BG" sz="2800" dirty="0" smtClean="0"/>
              <a:t>Основна активност на ЕЕГ</a:t>
            </a:r>
          </a:p>
          <a:p>
            <a:pPr>
              <a:buFontTx/>
              <a:buChar char="-"/>
            </a:pPr>
            <a:r>
              <a:rPr lang="bg-BG" sz="2800" dirty="0" smtClean="0"/>
              <a:t>Огнищни промени на ЕЕГ</a:t>
            </a:r>
          </a:p>
          <a:p>
            <a:pPr>
              <a:buFontTx/>
              <a:buChar char="-"/>
            </a:pPr>
            <a:r>
              <a:rPr lang="bg-BG" sz="2800" dirty="0" smtClean="0"/>
              <a:t>Генерализирани промени на ЕЕГ</a:t>
            </a:r>
          </a:p>
          <a:p>
            <a:pPr>
              <a:buFontTx/>
              <a:buChar char="-"/>
            </a:pPr>
            <a:r>
              <a:rPr lang="bg-BG" sz="2800" dirty="0" smtClean="0"/>
              <a:t>Честота на парциалните припадъци</a:t>
            </a:r>
          </a:p>
          <a:p>
            <a:pPr>
              <a:buFontTx/>
              <a:buChar char="-"/>
            </a:pPr>
            <a:r>
              <a:rPr lang="bg-BG" sz="2800" dirty="0" smtClean="0"/>
              <a:t>Честота на генерализираните припадъци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48072"/>
          </a:xfrm>
        </p:spPr>
        <p:txBody>
          <a:bodyPr>
            <a:noAutofit/>
          </a:bodyPr>
          <a:lstStyle/>
          <a:p>
            <a:r>
              <a:rPr lang="en-US" sz="2200" dirty="0" smtClean="0"/>
              <a:t>RETIGABINE </a:t>
            </a:r>
            <a:r>
              <a:rPr lang="bg-BG" sz="2200" dirty="0" smtClean="0"/>
              <a:t>при пациенти с епилепсия – електроклинични корелации</a:t>
            </a:r>
            <a:r>
              <a:rPr lang="en-US" sz="2200" dirty="0" smtClean="0"/>
              <a:t> </a:t>
            </a:r>
            <a:r>
              <a:rPr lang="bg-BG" sz="2200" dirty="0" smtClean="0"/>
              <a:t> 6 месеца след добавянето на </a:t>
            </a:r>
            <a:r>
              <a:rPr lang="en-US" sz="2200" dirty="0" smtClean="0"/>
              <a:t>Retigabine</a:t>
            </a:r>
            <a:endParaRPr lang="bg-BG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bg-BG" dirty="0" smtClean="0"/>
              <a:t>- 34 болни – с промяна на основната активност</a:t>
            </a:r>
          </a:p>
          <a:p>
            <a:pPr>
              <a:buNone/>
            </a:pPr>
            <a:r>
              <a:rPr lang="bg-BG" dirty="0" smtClean="0"/>
              <a:t> - 23 болни – без промяна на основната активност</a:t>
            </a:r>
            <a:endParaRPr lang="en-US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 - от 46 болни с наличие на огнищни промени</a:t>
            </a:r>
          </a:p>
          <a:p>
            <a:pPr>
              <a:buNone/>
            </a:pPr>
            <a:r>
              <a:rPr lang="bg-BG" dirty="0" smtClean="0"/>
              <a:t>       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- 11 болни – ограничаване на огнищните промени</a:t>
            </a:r>
          </a:p>
          <a:p>
            <a:pPr>
              <a:buNone/>
            </a:pP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- 13 болни – липса на огнищни промени</a:t>
            </a:r>
          </a:p>
          <a:p>
            <a:pPr>
              <a:buNone/>
            </a:pPr>
            <a:r>
              <a:rPr lang="bg-BG" dirty="0" smtClean="0"/>
              <a:t>       - </a:t>
            </a:r>
            <a:r>
              <a:rPr lang="bg-B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болни – без промяна</a:t>
            </a:r>
          </a:p>
          <a:p>
            <a:pPr>
              <a:buNone/>
            </a:pPr>
            <a:r>
              <a:rPr lang="bg-B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- 12 болни – увеличаване на огнищните промени</a:t>
            </a:r>
          </a:p>
          <a:p>
            <a:pPr>
              <a:buNone/>
            </a:pPr>
            <a:endParaRPr lang="bg-B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dirty="0" smtClean="0"/>
              <a:t>- </a:t>
            </a:r>
            <a:r>
              <a:rPr lang="bg-BG" dirty="0" smtClean="0"/>
              <a:t>от 32 болни с наличие на генерализирани промени</a:t>
            </a:r>
          </a:p>
          <a:p>
            <a:pPr>
              <a:buNone/>
            </a:pPr>
            <a:r>
              <a:rPr lang="bg-BG" dirty="0" smtClean="0"/>
              <a:t>       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- 15 болни – липса на генерализирани промени</a:t>
            </a:r>
          </a:p>
          <a:p>
            <a:pPr>
              <a:buNone/>
            </a:pP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- 9 болни – ограничаване на генерализираните промени</a:t>
            </a:r>
          </a:p>
          <a:p>
            <a:pPr>
              <a:buNone/>
            </a:pPr>
            <a:r>
              <a:rPr lang="bg-BG" dirty="0" smtClean="0"/>
              <a:t>       - </a:t>
            </a:r>
            <a:r>
              <a:rPr lang="bg-B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болни – без промяна</a:t>
            </a:r>
          </a:p>
          <a:p>
            <a:pPr>
              <a:buNone/>
            </a:pPr>
            <a:endParaRPr lang="bg-B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/>
              <a:t>RETIGABINE </a:t>
            </a:r>
            <a:r>
              <a:rPr lang="bg-BG" sz="2400" dirty="0" smtClean="0"/>
              <a:t>при пациенти с епилепсия – електроклинични корелации 6 месеца след добавянето на </a:t>
            </a:r>
            <a:r>
              <a:rPr lang="en-US" sz="2400" dirty="0" smtClean="0"/>
              <a:t>Retigabine</a:t>
            </a:r>
            <a:r>
              <a:rPr lang="bg-BG" sz="2400" dirty="0" smtClean="0"/>
              <a:t> </a:t>
            </a:r>
            <a:br>
              <a:rPr lang="bg-BG" sz="2400" dirty="0" smtClean="0"/>
            </a:br>
            <a:r>
              <a:rPr lang="bg-BG" sz="4400" b="1" dirty="0" smtClean="0">
                <a:solidFill>
                  <a:srgbClr val="FF0000"/>
                </a:solidFill>
              </a:rPr>
              <a:t>Обобщение на резултатите</a:t>
            </a:r>
            <a:endParaRPr lang="bg-BG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g-BG" sz="2000" dirty="0" smtClean="0"/>
              <a:t>9 болни - с повече от 25% намаляване на парциалните пристъпи</a:t>
            </a:r>
          </a:p>
          <a:p>
            <a:r>
              <a:rPr lang="bg-BG" sz="2000" dirty="0" smtClean="0"/>
              <a:t>26 болни – - с повече от 50% намаляване на парциалните пристъпи</a:t>
            </a:r>
          </a:p>
          <a:p>
            <a:r>
              <a:rPr lang="bg-BG" sz="2000" dirty="0" smtClean="0"/>
              <a:t>12 болни – с пълна ремисия на всички видове пристъпи</a:t>
            </a:r>
          </a:p>
          <a:p>
            <a:r>
              <a:rPr lang="bg-BG" sz="2000" b="1" dirty="0" smtClean="0">
                <a:solidFill>
                  <a:srgbClr val="7030A0"/>
                </a:solidFill>
              </a:rPr>
              <a:t>10 болни – без значим ефект върху припадъците</a:t>
            </a:r>
            <a:endParaRPr lang="bg-BG" sz="2000" dirty="0" smtClean="0"/>
          </a:p>
          <a:p>
            <a:r>
              <a:rPr lang="bg-BG" sz="2000" b="1" dirty="0" smtClean="0">
                <a:solidFill>
                  <a:srgbClr val="FF0000"/>
                </a:solidFill>
              </a:rPr>
              <a:t>Общо при 47 болни има значим ефект върху припадъците</a:t>
            </a:r>
          </a:p>
          <a:p>
            <a:pPr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bg-BG" sz="2000" dirty="0" smtClean="0"/>
              <a:t>Общо при 24 болни – ефект върху огнищните промени на ЕЕГ</a:t>
            </a:r>
          </a:p>
          <a:p>
            <a:r>
              <a:rPr lang="bg-BG" sz="2000" dirty="0" smtClean="0"/>
              <a:t>Общо при 22 болни – ефект върху генерализираните промени</a:t>
            </a:r>
          </a:p>
          <a:p>
            <a:r>
              <a:rPr lang="bg-BG" sz="2000" b="1" dirty="0" smtClean="0">
                <a:solidFill>
                  <a:srgbClr val="7030A0"/>
                </a:solidFill>
              </a:rPr>
              <a:t>21 болни не се намира промяна на епилептичните потенциали – </a:t>
            </a:r>
            <a:r>
              <a:rPr lang="en-US" sz="2000" b="1" dirty="0" smtClean="0">
                <a:solidFill>
                  <a:srgbClr val="7030A0"/>
                </a:solidFill>
              </a:rPr>
              <a:t>(</a:t>
            </a:r>
            <a:r>
              <a:rPr lang="bg-BG" sz="2000" b="1" dirty="0" smtClean="0">
                <a:solidFill>
                  <a:srgbClr val="7030A0"/>
                </a:solidFill>
              </a:rPr>
              <a:t>огнищните + генерализираните</a:t>
            </a:r>
            <a:r>
              <a:rPr lang="en-US" sz="2000" b="1" dirty="0" smtClean="0">
                <a:solidFill>
                  <a:srgbClr val="7030A0"/>
                </a:solidFill>
              </a:rPr>
              <a:t>)</a:t>
            </a:r>
            <a:endParaRPr lang="bg-BG" sz="2000" dirty="0" smtClean="0"/>
          </a:p>
          <a:p>
            <a:r>
              <a:rPr lang="bg-BG" sz="2000" b="1" dirty="0" smtClean="0">
                <a:solidFill>
                  <a:srgbClr val="FF0000"/>
                </a:solidFill>
              </a:rPr>
              <a:t>Общо при 46 болни има значим ефект върху ЕЕГ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 smtClean="0"/>
              <a:t>Епилепсия – диференциална диагноза 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Синкоп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3200" dirty="0" smtClean="0"/>
              <a:t>В едно голямо проучване за 2 годишен пероид поради синкоп вследствие на кардиологични причини се отчита смъртност </a:t>
            </a:r>
          </a:p>
          <a:p>
            <a:pPr>
              <a:buNone/>
            </a:pPr>
            <a:r>
              <a:rPr lang="en-US" sz="3200" smtClean="0"/>
              <a:t>             </a:t>
            </a:r>
            <a:r>
              <a:rPr lang="bg-BG" sz="3200" smtClean="0"/>
              <a:t>27</a:t>
            </a:r>
            <a:r>
              <a:rPr lang="bg-BG" sz="3200" dirty="0" smtClean="0"/>
              <a:t>% при възрастни, 8% при д</a:t>
            </a:r>
            <a:r>
              <a:rPr lang="en-US" sz="3200" dirty="0" smtClean="0"/>
              <a:t>e</a:t>
            </a:r>
            <a:r>
              <a:rPr lang="bg-BG" sz="3200" dirty="0" smtClean="0"/>
              <a:t>ца</a:t>
            </a:r>
          </a:p>
          <a:p>
            <a:r>
              <a:rPr lang="bg-BG" sz="3200" dirty="0" smtClean="0"/>
              <a:t>26% от пациентите с епилепсия имат синкопи</a:t>
            </a:r>
          </a:p>
          <a:p>
            <a:r>
              <a:rPr lang="bg-BG" sz="3200" dirty="0" smtClean="0"/>
              <a:t>При 8,3% от пациентите, оплакващи се от синкопи се диагностицира епилепсия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 smtClean="0"/>
              <a:t>Епилепсия – диференциална диагноза </a:t>
            </a:r>
            <a:r>
              <a:rPr lang="bg-BG" dirty="0" smtClean="0"/>
              <a:t>Синкоп - причини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Kapoor 1990, Eagle 1985, Day 1982 - </a:t>
            </a:r>
            <a:r>
              <a:rPr lang="bg-BG" sz="2400" dirty="0" smtClean="0"/>
              <a:t>метаанализ</a:t>
            </a:r>
            <a:endParaRPr lang="en-US" sz="2400" dirty="0" smtClean="0"/>
          </a:p>
          <a:p>
            <a:r>
              <a:rPr lang="en-US" sz="2400" dirty="0" smtClean="0"/>
              <a:t>807 </a:t>
            </a:r>
            <a:r>
              <a:rPr lang="bg-BG" sz="2400" dirty="0" smtClean="0"/>
              <a:t>пациенти, изследвани за синкоп</a:t>
            </a:r>
          </a:p>
          <a:p>
            <a:pPr>
              <a:buFontTx/>
              <a:buChar char="-"/>
            </a:pPr>
            <a:r>
              <a:rPr lang="en-US" sz="2400" dirty="0" smtClean="0"/>
              <a:t>Vasovagal 18,3%</a:t>
            </a:r>
          </a:p>
          <a:p>
            <a:pPr>
              <a:buFontTx/>
              <a:buChar char="-"/>
            </a:pPr>
            <a:r>
              <a:rPr lang="bg-BG" sz="2400" dirty="0" smtClean="0"/>
              <a:t>Други кардиоваскуларни причини </a:t>
            </a:r>
            <a:r>
              <a:rPr lang="en-US" sz="2400" dirty="0" smtClean="0"/>
              <a:t>(</a:t>
            </a:r>
            <a:r>
              <a:rPr lang="bg-BG" sz="2400" dirty="0" smtClean="0"/>
              <a:t>обем/тон</a:t>
            </a:r>
            <a:r>
              <a:rPr lang="en-US" sz="2400" dirty="0" smtClean="0"/>
              <a:t>) – 14.1%</a:t>
            </a:r>
          </a:p>
          <a:p>
            <a:pPr>
              <a:buFontTx/>
              <a:buChar char="-"/>
            </a:pPr>
            <a:r>
              <a:rPr lang="bg-BG" sz="2400" dirty="0" smtClean="0"/>
              <a:t>Кардиачни – 17,6%</a:t>
            </a:r>
          </a:p>
          <a:p>
            <a:pPr>
              <a:buFontTx/>
              <a:buChar char="-"/>
            </a:pPr>
            <a:r>
              <a:rPr lang="bg-BG" sz="2400" dirty="0" smtClean="0"/>
              <a:t>Припадъци – 8,3%</a:t>
            </a:r>
          </a:p>
          <a:p>
            <a:pPr>
              <a:buFontTx/>
              <a:buChar char="-"/>
            </a:pPr>
            <a:r>
              <a:rPr lang="bg-BG" sz="2400" dirty="0" smtClean="0"/>
              <a:t>Други неврологични причини – 2%</a:t>
            </a:r>
          </a:p>
          <a:p>
            <a:pPr>
              <a:buFontTx/>
              <a:buChar char="-"/>
            </a:pPr>
            <a:r>
              <a:rPr lang="bg-BG" sz="2400" dirty="0" smtClean="0"/>
              <a:t>Метаболитни – 4,8%</a:t>
            </a:r>
          </a:p>
          <a:p>
            <a:pPr>
              <a:buFontTx/>
              <a:buChar char="-"/>
            </a:pPr>
            <a:r>
              <a:rPr lang="bg-BG" sz="2400" dirty="0" smtClean="0"/>
              <a:t>Неясни </a:t>
            </a:r>
            <a:r>
              <a:rPr lang="en-US" sz="2400" dirty="0" smtClean="0"/>
              <a:t>(</a:t>
            </a:r>
            <a:r>
              <a:rPr lang="bg-BG" sz="2400" dirty="0" smtClean="0"/>
              <a:t>неизяснени</a:t>
            </a:r>
            <a:r>
              <a:rPr lang="en-US" sz="2400" dirty="0" smtClean="0"/>
              <a:t>)</a:t>
            </a:r>
            <a:r>
              <a:rPr lang="bg-BG" sz="2400" dirty="0" smtClean="0"/>
              <a:t> причини – 33,8%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 smtClean="0"/>
              <a:t>Епилепсия – диференциална диагноза </a:t>
            </a:r>
            <a:r>
              <a:rPr lang="bg-BG" dirty="0" smtClean="0"/>
              <a:t>Конвулсивен синкоп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g-BG" sz="2800" b="1" dirty="0" smtClean="0"/>
              <a:t>Често се диагностицира като епилепсия </a:t>
            </a:r>
            <a:r>
              <a:rPr lang="bg-BG" sz="2800" dirty="0" smtClean="0"/>
              <a:t>поради следните причини </a:t>
            </a:r>
            <a:r>
              <a:rPr lang="en-US" sz="2800" dirty="0" smtClean="0"/>
              <a:t>(</a:t>
            </a:r>
            <a:r>
              <a:rPr lang="bg-BG" sz="2800" dirty="0" smtClean="0"/>
              <a:t>според метаанализ на трите големи проучвания на </a:t>
            </a:r>
            <a:r>
              <a:rPr lang="en-US" sz="2800" dirty="0" smtClean="0"/>
              <a:t>Aminoff - 1988, Grubb – 1993 </a:t>
            </a:r>
            <a:r>
              <a:rPr lang="bg-BG" sz="2800" dirty="0" smtClean="0"/>
              <a:t>и </a:t>
            </a:r>
            <a:r>
              <a:rPr lang="en-US" sz="2800" dirty="0" smtClean="0"/>
              <a:t>Lempert - 1994</a:t>
            </a:r>
            <a:r>
              <a:rPr lang="bg-BG" sz="2800" dirty="0" smtClean="0"/>
              <a:t>:</a:t>
            </a:r>
          </a:p>
          <a:p>
            <a:r>
              <a:rPr lang="bg-BG" sz="2800" dirty="0" smtClean="0"/>
              <a:t>При 45 – 90% се регистрират конвулсивни движения</a:t>
            </a:r>
          </a:p>
          <a:p>
            <a:r>
              <a:rPr lang="bg-BG" sz="2800" dirty="0" smtClean="0"/>
              <a:t>При 80% от случаите се описват автоматизми</a:t>
            </a:r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600" dirty="0" smtClean="0"/>
              <a:t>Епилепсия – диференциална диагноза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bg-BG" sz="2800" dirty="0" smtClean="0"/>
              <a:t>Неепилептични пристъпи </a:t>
            </a:r>
            <a:r>
              <a:rPr lang="en-US" sz="2800" dirty="0" smtClean="0"/>
              <a:t>(</a:t>
            </a:r>
            <a:r>
              <a:rPr lang="bg-BG" sz="2800" dirty="0" smtClean="0"/>
              <a:t>неепилептични атаки</a:t>
            </a:r>
            <a:r>
              <a:rPr lang="en-US" sz="2800" dirty="0" smtClean="0"/>
              <a:t>)</a:t>
            </a:r>
            <a:r>
              <a:rPr lang="bg-BG" sz="2800" dirty="0" smtClean="0"/>
              <a:t>.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 smtClean="0"/>
              <a:t>Според голямо проучване на </a:t>
            </a:r>
            <a:r>
              <a:rPr lang="en-US" dirty="0" smtClean="0"/>
              <a:t>Meierkord 1991</a:t>
            </a:r>
          </a:p>
          <a:p>
            <a:r>
              <a:rPr lang="bg-BG" dirty="0" smtClean="0"/>
              <a:t>От </a:t>
            </a:r>
            <a:r>
              <a:rPr lang="en-US" dirty="0" smtClean="0"/>
              <a:t>110 </a:t>
            </a:r>
            <a:r>
              <a:rPr lang="bg-BG" dirty="0" smtClean="0"/>
              <a:t>пациенти диагностицирани като </a:t>
            </a:r>
            <a:r>
              <a:rPr lang="en-US" dirty="0" smtClean="0"/>
              <a:t>NEA </a:t>
            </a:r>
            <a:r>
              <a:rPr lang="bg-BG" dirty="0" smtClean="0"/>
              <a:t>чрез видео-ЕЕГ</a:t>
            </a:r>
          </a:p>
          <a:p>
            <a:r>
              <a:rPr lang="bg-BG" dirty="0" smtClean="0"/>
              <a:t>78% са жени при </a:t>
            </a:r>
          </a:p>
          <a:p>
            <a:pPr>
              <a:buNone/>
            </a:pPr>
            <a:r>
              <a:rPr lang="bg-BG" dirty="0" smtClean="0"/>
              <a:t> - средна възраст на начало на </a:t>
            </a:r>
            <a:r>
              <a:rPr lang="en-US" dirty="0" smtClean="0"/>
              <a:t>NEA</a:t>
            </a:r>
            <a:r>
              <a:rPr lang="bg-BG" dirty="0" smtClean="0"/>
              <a:t> - </a:t>
            </a:r>
            <a:r>
              <a:rPr lang="en-US" dirty="0" smtClean="0"/>
              <a:t>25 </a:t>
            </a:r>
            <a:r>
              <a:rPr lang="bg-BG" dirty="0" smtClean="0"/>
              <a:t>год. и </a:t>
            </a:r>
          </a:p>
          <a:p>
            <a:pPr>
              <a:buNone/>
            </a:pPr>
            <a:r>
              <a:rPr lang="bg-BG" dirty="0" smtClean="0"/>
              <a:t> - средна продължителност на заболяването – 3 год. </a:t>
            </a:r>
          </a:p>
          <a:p>
            <a:r>
              <a:rPr lang="bg-BG" dirty="0" smtClean="0"/>
              <a:t>Две категории – колапс </a:t>
            </a:r>
            <a:r>
              <a:rPr lang="en-US" dirty="0" smtClean="0"/>
              <a:t>(</a:t>
            </a:r>
            <a:r>
              <a:rPr lang="bg-BG" dirty="0" smtClean="0"/>
              <a:t>около 30</a:t>
            </a:r>
            <a:r>
              <a:rPr lang="en-US" dirty="0" smtClean="0"/>
              <a:t>%) </a:t>
            </a:r>
            <a:r>
              <a:rPr lang="bg-BG" dirty="0" smtClean="0"/>
              <a:t>и предимно моторни белези </a:t>
            </a:r>
            <a:r>
              <a:rPr lang="en-US" dirty="0" smtClean="0"/>
              <a:t>(70%)</a:t>
            </a:r>
          </a:p>
          <a:p>
            <a:r>
              <a:rPr lang="en-US" dirty="0" smtClean="0"/>
              <a:t>47% </a:t>
            </a:r>
            <a:r>
              <a:rPr lang="bg-BG" dirty="0" smtClean="0"/>
              <a:t>имат придружаващи психиатрични симптоми</a:t>
            </a:r>
          </a:p>
          <a:p>
            <a:r>
              <a:rPr lang="bg-BG" dirty="0" smtClean="0"/>
              <a:t>При 40% оплакванията отзвучават спонтанно средно за около 5 години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600" dirty="0" smtClean="0"/>
              <a:t>Епилепсия – диференциална диагноза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bg-BG" sz="2800" dirty="0" smtClean="0"/>
              <a:t>Неепилептични пристъпи </a:t>
            </a:r>
            <a:r>
              <a:rPr lang="en-US" sz="2800" dirty="0" smtClean="0"/>
              <a:t>(</a:t>
            </a:r>
            <a:r>
              <a:rPr lang="bg-BG" sz="2800" dirty="0" smtClean="0"/>
              <a:t>неепилептични атаки</a:t>
            </a:r>
            <a:r>
              <a:rPr lang="en-US" sz="2800" dirty="0" smtClean="0"/>
              <a:t>)</a:t>
            </a:r>
            <a:r>
              <a:rPr lang="bg-BG" sz="2800" dirty="0" smtClean="0"/>
              <a:t>.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Могат да бъдат диагностицирани като:</a:t>
            </a:r>
          </a:p>
          <a:p>
            <a:r>
              <a:rPr lang="bg-BG" dirty="0" smtClean="0"/>
              <a:t>Конверсионни заболявания</a:t>
            </a:r>
          </a:p>
          <a:p>
            <a:r>
              <a:rPr lang="bg-BG" dirty="0" smtClean="0"/>
              <a:t>Дисоциативни заболявания</a:t>
            </a:r>
          </a:p>
          <a:p>
            <a:r>
              <a:rPr lang="bg-BG" dirty="0" smtClean="0"/>
              <a:t>Соматоформени заболявания</a:t>
            </a:r>
          </a:p>
          <a:p>
            <a:r>
              <a:rPr lang="bg-BG" dirty="0" smtClean="0"/>
              <a:t>Паник – атаки</a:t>
            </a:r>
          </a:p>
          <a:p>
            <a:r>
              <a:rPr lang="bg-BG" dirty="0" smtClean="0"/>
              <a:t>Епизодична липса на контрол</a:t>
            </a:r>
          </a:p>
          <a:p>
            <a:r>
              <a:rPr lang="bg-BG" dirty="0" smtClean="0"/>
              <a:t>Пациентите трябва да се проследяват от психиатър със съответни специфични умения и способности да лекува гранични пациенти съвместно с епилептолог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472</TotalTime>
  <Words>3053</Words>
  <Application>Microsoft Office PowerPoint</Application>
  <PresentationFormat>On-screen Show (4:3)</PresentationFormat>
  <Paragraphs>299</Paragraphs>
  <Slides>45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Flow</vt:lpstr>
      <vt:lpstr>Acrobat Document</vt:lpstr>
      <vt:lpstr>Document</vt:lpstr>
      <vt:lpstr>Индивидуализиране на диагнозата и терапията при пациенти с епилепсия – практически курс по епилептология,  основан на електроклинични корелации </vt:lpstr>
      <vt:lpstr>Какво представлява епилепсията?</vt:lpstr>
      <vt:lpstr>Епилепсия – диференциална диагноза</vt:lpstr>
      <vt:lpstr>Класификация на видовете епилептични пристъпи и семиология</vt:lpstr>
      <vt:lpstr>Епилепсия – диференциална диагноза  Синкоп</vt:lpstr>
      <vt:lpstr>Епилепсия – диференциална диагноза Синкоп - причини</vt:lpstr>
      <vt:lpstr>Епилепсия – диференциална диагноза Конвулсивен синкоп</vt:lpstr>
      <vt:lpstr>Епилепсия – диференциална диагноза  Неепилептични пристъпи (неепилептични атаки).</vt:lpstr>
      <vt:lpstr>Епилепсия – диференциална диагноза  Неепилептични пристъпи (неепилептични атаки).</vt:lpstr>
      <vt:lpstr>ДД: Мигрена – епилепсия Зрителна аура – окципитални пристъпи</vt:lpstr>
      <vt:lpstr>ДД: Заболявания на съня - епилепсия</vt:lpstr>
      <vt:lpstr>ДД: Заболявания на съня - епилепсия</vt:lpstr>
      <vt:lpstr>ДД: Заболявания на съня - епилепсия</vt:lpstr>
      <vt:lpstr>ДД: Заболявания на съня - епилепсия</vt:lpstr>
      <vt:lpstr>ДД: Заболявания на съня - епилепсия</vt:lpstr>
      <vt:lpstr>ДД: Епизодични пароксизмални движения - епилепсия</vt:lpstr>
      <vt:lpstr>ДД: Епизодични пароксизмални движения - епилепсия</vt:lpstr>
      <vt:lpstr>ДД: Епилепсия – “стереотипии” при когнитивни нарушения</vt:lpstr>
      <vt:lpstr>Роля на ЕЕГ за диагнозата и терапията на епилерпсията</vt:lpstr>
      <vt:lpstr>Slide 20</vt:lpstr>
      <vt:lpstr>ЕЕГ монтажи</vt:lpstr>
      <vt:lpstr>Оценка на ЕЕГ</vt:lpstr>
      <vt:lpstr>Абнормни бавновълнови промени</vt:lpstr>
      <vt:lpstr>Критерии за оценка на интерикталните епилептиформени разряди (ИЕР).</vt:lpstr>
      <vt:lpstr>Пароксизмални прояви в ЕЕГ</vt:lpstr>
      <vt:lpstr>Пароксизми на ЕЕГ с по-особено значение</vt:lpstr>
      <vt:lpstr>Пароксизми на ЕЕГ с по-особено значение</vt:lpstr>
      <vt:lpstr>Сензитивност на ЕЕГ- честота на интерикталните епилептиформни разряди при болни с епилепсия – проблеми</vt:lpstr>
      <vt:lpstr>Сензитивност на ЕЕГ- честота на ИЕР при болни с епилепсия</vt:lpstr>
      <vt:lpstr>Сензитивност на ЕЕГ- честота на ИЕР при болни с епилепсия</vt:lpstr>
      <vt:lpstr>Фактори, свързани с регистрация на ИЕР</vt:lpstr>
      <vt:lpstr>ИЕР при индивиди без установена диагноза епилепсия</vt:lpstr>
      <vt:lpstr>Прогнотично значение на ЕЕГ след първи непровокиран пристъп.</vt:lpstr>
      <vt:lpstr>Прогнотично значение на ЕЕГ след първи непровокиран пристъп.</vt:lpstr>
      <vt:lpstr>Прогностична роля на ЕЕГ след спиране на АЕМ</vt:lpstr>
      <vt:lpstr>Прогностична роля на ЕЕГ след спиране на АЕМ</vt:lpstr>
      <vt:lpstr>Прогностична роля на ЕЕГ след спиране на АЕМ</vt:lpstr>
      <vt:lpstr>ЕЕГ и внимание</vt:lpstr>
      <vt:lpstr>ЕЕГ и внимание</vt:lpstr>
      <vt:lpstr>Внимание – психофизиология</vt:lpstr>
      <vt:lpstr>ЕЕГ и внимание</vt:lpstr>
      <vt:lpstr>ИЗВОДИ</vt:lpstr>
      <vt:lpstr>RETIGABINE (TROBALT) при пациенти с епилепсия – електроклинични корелации</vt:lpstr>
      <vt:lpstr>RETIGABINE при пациенти с епилепсия – електроклинични корелации  6 месеца след добавянето на Retigabine</vt:lpstr>
      <vt:lpstr>RETIGABINE при пациенти с епилепсия – електроклинични корелации 6 месеца след добавянето на Retigabine  Обобщение на резултатите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Индивидуализиране на поставяне на диагнозата и определяне на терапията при пациенти с епилепсия</dc:title>
  <dc:creator>Galileo</dc:creator>
  <cp:lastModifiedBy>Galileo</cp:lastModifiedBy>
  <cp:revision>62</cp:revision>
  <dcterms:created xsi:type="dcterms:W3CDTF">2013-03-24T04:55:17Z</dcterms:created>
  <dcterms:modified xsi:type="dcterms:W3CDTF">2013-04-15T08:56:44Z</dcterms:modified>
</cp:coreProperties>
</file>